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2"/>
  </p:notesMasterIdLst>
  <p:sldIdLst>
    <p:sldId id="257" r:id="rId2"/>
    <p:sldId id="258" r:id="rId3"/>
    <p:sldId id="260" r:id="rId4"/>
    <p:sldId id="262" r:id="rId5"/>
    <p:sldId id="300" r:id="rId6"/>
    <p:sldId id="263" r:id="rId7"/>
    <p:sldId id="264" r:id="rId8"/>
    <p:sldId id="302" r:id="rId9"/>
    <p:sldId id="268" r:id="rId10"/>
    <p:sldId id="270" r:id="rId11"/>
    <p:sldId id="304" r:id="rId12"/>
    <p:sldId id="277" r:id="rId13"/>
    <p:sldId id="306" r:id="rId14"/>
    <p:sldId id="278" r:id="rId15"/>
    <p:sldId id="286" r:id="rId16"/>
    <p:sldId id="289" r:id="rId17"/>
    <p:sldId id="290" r:id="rId18"/>
    <p:sldId id="305" r:id="rId19"/>
    <p:sldId id="303" r:id="rId20"/>
    <p:sldId id="291" r:id="rId2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46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ACFA991-8500-47C2-94CA-4B6EF6DCA7B1}" type="datetimeFigureOut">
              <a:rPr lang="en-US" smtClean="0"/>
              <a:t>5/16/2023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D8CB567D-EC52-4394-9ECB-92D489F22D7F}" type="slidenum">
              <a:rPr lang="en-GB" smtClean="0"/>
              <a:t>‹#›</a:t>
            </a:fld>
            <a:endParaRPr lang="en-GB"/>
          </a:p>
        </p:txBody>
      </p:sp>
    </p:spTree>
    <p:extLst>
      <p:ext uri="{BB962C8B-B14F-4D97-AF65-F5344CB8AC3E}">
        <p14:creationId xmlns:p14="http://schemas.microsoft.com/office/powerpoint/2010/main" val="3524690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8CB567D-EC52-4394-9ECB-92D489F22D7F}" type="slidenum">
              <a:rPr lang="en-GB" smtClean="0"/>
              <a:t>1</a:t>
            </a:fld>
            <a:endParaRPr lang="en-GB"/>
          </a:p>
        </p:txBody>
      </p:sp>
    </p:spTree>
    <p:extLst>
      <p:ext uri="{BB962C8B-B14F-4D97-AF65-F5344CB8AC3E}">
        <p14:creationId xmlns:p14="http://schemas.microsoft.com/office/powerpoint/2010/main" val="130381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5" name="Title 94"/>
          <p:cNvSpPr>
            <a:spLocks noGrp="1"/>
          </p:cNvSpPr>
          <p:nvPr>
            <p:ph type="title"/>
          </p:nvPr>
        </p:nvSpPr>
        <p:spPr>
          <a:xfrm>
            <a:off x="457200" y="4463568"/>
            <a:ext cx="8305800" cy="1143000"/>
          </a:xfrm>
        </p:spPr>
        <p:txBody>
          <a:bodyPr/>
          <a:lstStyle/>
          <a:p>
            <a:r>
              <a:rPr lang="en-US"/>
              <a:t>Click to edit Master title style</a:t>
            </a:r>
          </a:p>
        </p:txBody>
      </p:sp>
      <p:sp>
        <p:nvSpPr>
          <p:cNvPr id="2" name="Date Placeholder 1"/>
          <p:cNvSpPr>
            <a:spLocks noGrp="1"/>
          </p:cNvSpPr>
          <p:nvPr>
            <p:ph type="dt" sz="half" idx="10"/>
          </p:nvPr>
        </p:nvSpPr>
        <p:spPr/>
        <p:txBody>
          <a:bodyPr/>
          <a:lstStyle/>
          <a:p>
            <a:fld id="{A58AFF7A-A606-493C-AEA8-608B79AD0E1D}" type="datetimeFigureOut">
              <a:rPr lang="en-US" smtClean="0"/>
              <a:t>5/16/2023</a:t>
            </a:fld>
            <a:endParaRPr lang="en-GB"/>
          </a:p>
        </p:txBody>
      </p:sp>
      <p:sp>
        <p:nvSpPr>
          <p:cNvPr id="91" name="Footer Placeholder 90"/>
          <p:cNvSpPr>
            <a:spLocks noGrp="1"/>
          </p:cNvSpPr>
          <p:nvPr>
            <p:ph type="ftr" sz="quarter" idx="11"/>
          </p:nvPr>
        </p:nvSpPr>
        <p:spPr/>
        <p:txBody>
          <a:bodyPr/>
          <a:lstStyle/>
          <a:p>
            <a:endParaRPr lang="en-GB"/>
          </a:p>
        </p:txBody>
      </p:sp>
      <p:sp>
        <p:nvSpPr>
          <p:cNvPr id="92" name="Slide Number Placeholder 91"/>
          <p:cNvSpPr>
            <a:spLocks noGrp="1"/>
          </p:cNvSpPr>
          <p:nvPr>
            <p:ph type="sldNum" sz="quarter" idx="12"/>
          </p:nvPr>
        </p:nvSpPr>
        <p:spPr/>
        <p:txBody>
          <a:bodyPr/>
          <a:lstStyle/>
          <a:p>
            <a:fld id="{DCCF927B-0C2E-4C3C-AA9C-F6C04A71D2F5}"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8AFF7A-A606-493C-AEA8-608B79AD0E1D}" type="datetimeFigureOut">
              <a:rPr lang="en-US" smtClean="0"/>
              <a:t>5/16/2023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8AFF7A-A606-493C-AEA8-608B79AD0E1D}" type="datetimeFigureOut">
              <a:rPr lang="en-US" smtClean="0"/>
              <a:t>5/16/2023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8AFF7A-A606-493C-AEA8-608B79AD0E1D}" type="datetimeFigureOut">
              <a:rPr lang="en-US" smtClean="0"/>
              <a:t>5/16/2023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CCF927B-0C2E-4C3C-AA9C-F6C04A71D2F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artisticGlowDiffused/>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A58AFF7A-A606-493C-AEA8-608B79AD0E1D}" type="datetimeFigureOut">
              <a:rPr lang="en-US" smtClean="0"/>
              <a:t>5/16/2023</a:t>
            </a:fld>
            <a:endParaRPr lang="en-GB"/>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DCCF927B-0C2E-4C3C-AA9C-F6C04A71D2F5}"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08712"/>
          </a:xfrm>
          <a:solidFill>
            <a:schemeClr val="tx1"/>
          </a:solidFill>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ctr">
              <a:buNone/>
            </a:pPr>
            <a:endParaRPr lang="en-GB" sz="3500" i="1" dirty="0">
              <a:latin typeface="Times New Roman" panose="02020603050405020304" pitchFamily="18" charset="0"/>
              <a:cs typeface="Times New Roman" panose="02020603050405020304" pitchFamily="18" charset="0"/>
            </a:endParaRPr>
          </a:p>
          <a:p>
            <a:pPr algn="ctr">
              <a:buNone/>
            </a:pPr>
            <a:endParaRPr lang="en-GB" sz="3500" i="1" dirty="0">
              <a:latin typeface="Times New Roman" panose="02020603050405020304" pitchFamily="18" charset="0"/>
              <a:cs typeface="Times New Roman" panose="02020603050405020304" pitchFamily="18" charset="0"/>
            </a:endParaRPr>
          </a:p>
          <a:p>
            <a:pPr algn="ctr">
              <a:buNone/>
            </a:pPr>
            <a:r>
              <a:rPr lang="en-GB" sz="3600" b="1" dirty="0">
                <a:latin typeface="Times New Roman" panose="02020603050405020304" pitchFamily="18" charset="0"/>
                <a:cs typeface="Times New Roman" panose="02020603050405020304" pitchFamily="18" charset="0"/>
              </a:rPr>
              <a:t>PROCEEDINGS AT THE SMALL CLAIMS COURT</a:t>
            </a:r>
            <a:endParaRPr lang="en-US"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sz="20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r>
              <a:rPr lang="en-US" sz="2600" b="1" dirty="0">
                <a:latin typeface="Times New Roman" panose="02020603050405020304" pitchFamily="18" charset="0"/>
                <a:ea typeface="Calibri" panose="020F0502020204030204" pitchFamily="34" charset="0"/>
                <a:cs typeface="Times New Roman" panose="02020603050405020304" pitchFamily="18" charset="0"/>
              </a:rPr>
              <a:t>PRESENTATION AT THE TRAINING FOR MAGISTRATES AND COURT OFFICIALS OF THE SMALL CLAIMS COURT, DELTA STATE JUDICIARY</a:t>
            </a:r>
          </a:p>
          <a:p>
            <a:pPr algn="ctr">
              <a:buNone/>
            </a:pPr>
            <a:endParaRPr lang="en-US" sz="2600" b="1" dirty="0">
              <a:latin typeface="Times New Roman" panose="02020603050405020304" pitchFamily="18" charset="0"/>
              <a:ea typeface="Calibri" panose="020F0502020204030204" pitchFamily="34" charset="0"/>
              <a:cs typeface="Times New Roman" panose="02020603050405020304" pitchFamily="18" charset="0"/>
            </a:endParaRPr>
          </a:p>
          <a:p>
            <a:pPr algn="ctr">
              <a:buNone/>
            </a:pPr>
            <a:r>
              <a:rPr lang="en-US" sz="26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TUESDAY MAY 16, 2023</a:t>
            </a:r>
          </a:p>
          <a:p>
            <a:pPr algn="ctr">
              <a:buNone/>
            </a:pPr>
            <a:endParaRPr lang="en-GB" sz="2600" b="1" dirty="0">
              <a:latin typeface="Times New Roman" panose="02020603050405020304" pitchFamily="18" charset="0"/>
              <a:cs typeface="Times New Roman" panose="02020603050405020304" pitchFamily="18" charset="0"/>
            </a:endParaRPr>
          </a:p>
          <a:p>
            <a:pPr algn="ctr">
              <a:buNone/>
            </a:pPr>
            <a:r>
              <a:rPr lang="en-GB" sz="2600" b="1" dirty="0">
                <a:latin typeface="Times New Roman" panose="02020603050405020304" pitchFamily="18" charset="0"/>
                <a:cs typeface="Times New Roman" panose="02020603050405020304" pitchFamily="18" charset="0"/>
              </a:rPr>
              <a:t>		</a:t>
            </a:r>
          </a:p>
          <a:p>
            <a:pPr algn="ctr">
              <a:buNone/>
            </a:pPr>
            <a:r>
              <a:rPr lang="en-GB" sz="2600" b="1" dirty="0">
                <a:latin typeface="Times New Roman" panose="02020603050405020304" pitchFamily="18" charset="0"/>
                <a:cs typeface="Times New Roman" panose="02020603050405020304" pitchFamily="18" charset="0"/>
              </a:rPr>
              <a:t>			                                             </a:t>
            </a:r>
          </a:p>
          <a:p>
            <a:pPr algn="ctr">
              <a:buNone/>
            </a:pPr>
            <a:r>
              <a:rPr lang="en-GB" sz="2600" b="1" dirty="0">
                <a:solidFill>
                  <a:srgbClr val="FF0000"/>
                </a:solidFill>
                <a:latin typeface="Times New Roman" panose="02020603050405020304" pitchFamily="18" charset="0"/>
                <a:cs typeface="Times New Roman" panose="02020603050405020304" pitchFamily="18" charset="0"/>
              </a:rPr>
              <a:t>Facilitator</a:t>
            </a:r>
            <a:r>
              <a:rPr lang="en-GB" sz="2700" b="1" i="1" dirty="0">
                <a:solidFill>
                  <a:srgbClr val="FF0000"/>
                </a:solidFill>
                <a:latin typeface="Times New Roman" panose="02020603050405020304" pitchFamily="18" charset="0"/>
                <a:cs typeface="Times New Roman" panose="02020603050405020304" pitchFamily="18" charset="0"/>
              </a:rPr>
              <a:t>:</a:t>
            </a:r>
          </a:p>
          <a:p>
            <a:pPr algn="ctr">
              <a:buNone/>
            </a:pPr>
            <a:r>
              <a:rPr lang="en-GB" sz="2700" b="1" i="1" dirty="0">
                <a:latin typeface="Times New Roman" panose="02020603050405020304" pitchFamily="18" charset="0"/>
                <a:cs typeface="Times New Roman" panose="02020603050405020304" pitchFamily="18" charset="0"/>
              </a:rPr>
              <a:t>					                                    </a:t>
            </a:r>
          </a:p>
          <a:p>
            <a:pPr algn="ctr">
              <a:buNone/>
            </a:pPr>
            <a:r>
              <a:rPr lang="en-GB" sz="2700" b="1" i="1" dirty="0" err="1">
                <a:solidFill>
                  <a:schemeClr val="tx2">
                    <a:lumMod val="10000"/>
                  </a:schemeClr>
                </a:solidFill>
                <a:latin typeface="Times New Roman" panose="02020603050405020304" pitchFamily="18" charset="0"/>
                <a:cs typeface="Times New Roman" panose="02020603050405020304" pitchFamily="18" charset="0"/>
              </a:rPr>
              <a:t>Adedayo</a:t>
            </a:r>
            <a:r>
              <a:rPr lang="en-GB" sz="2700" b="1" i="1" dirty="0">
                <a:solidFill>
                  <a:schemeClr val="tx2">
                    <a:lumMod val="10000"/>
                  </a:schemeClr>
                </a:solidFill>
                <a:latin typeface="Times New Roman" panose="02020603050405020304" pitchFamily="18" charset="0"/>
                <a:cs typeface="Times New Roman" panose="02020603050405020304" pitchFamily="18" charset="0"/>
              </a:rPr>
              <a:t> </a:t>
            </a:r>
            <a:r>
              <a:rPr lang="en-GB" sz="2700" b="1" i="1" dirty="0" err="1">
                <a:solidFill>
                  <a:schemeClr val="tx2">
                    <a:lumMod val="10000"/>
                  </a:schemeClr>
                </a:solidFill>
                <a:latin typeface="Times New Roman" panose="02020603050405020304" pitchFamily="18" charset="0"/>
                <a:cs typeface="Times New Roman" panose="02020603050405020304" pitchFamily="18" charset="0"/>
              </a:rPr>
              <a:t>Adesina</a:t>
            </a:r>
            <a:endParaRPr lang="en-GB" sz="2700" b="1" i="1" dirty="0">
              <a:solidFill>
                <a:schemeClr val="tx2">
                  <a:lumMod val="10000"/>
                </a:schemeClr>
              </a:solidFill>
              <a:latin typeface="Times New Roman" panose="02020603050405020304" pitchFamily="18" charset="0"/>
              <a:cs typeface="Times New Roman" panose="02020603050405020304" pitchFamily="18" charset="0"/>
            </a:endParaRPr>
          </a:p>
          <a:p>
            <a:pPr algn="ctr">
              <a:buNone/>
            </a:pPr>
            <a:r>
              <a:rPr lang="en-GB" sz="2700" b="1" dirty="0">
                <a:solidFill>
                  <a:srgbClr val="002060"/>
                </a:solidFill>
                <a:latin typeface="Times New Roman" panose="02020603050405020304" pitchFamily="18" charset="0"/>
                <a:cs typeface="Times New Roman" panose="02020603050405020304" pitchFamily="18" charset="0"/>
              </a:rPr>
              <a:t>OYEWOLE &amp; ADESINA </a:t>
            </a:r>
            <a:r>
              <a:rPr lang="en-GB" sz="2700" b="1" i="1" dirty="0">
                <a:solidFill>
                  <a:srgbClr val="002060"/>
                </a:solidFill>
                <a:latin typeface="Times New Roman" panose="02020603050405020304" pitchFamily="18" charset="0"/>
                <a:cs typeface="Times New Roman" panose="02020603050405020304" pitchFamily="18" charset="0"/>
              </a:rPr>
              <a:t> </a:t>
            </a:r>
          </a:p>
          <a:p>
            <a:pPr algn="ctr">
              <a:buNone/>
            </a:pPr>
            <a:endParaRPr lang="en-GB" sz="2600" b="1" dirty="0">
              <a:latin typeface="Times New Roman" panose="02020603050405020304" pitchFamily="18" charset="0"/>
              <a:cs typeface="Times New Roman" panose="02020603050405020304" pitchFamily="18" charset="0"/>
            </a:endParaRPr>
          </a:p>
          <a:p>
            <a:pPr algn="ctr">
              <a:buNone/>
            </a:pPr>
            <a:endParaRPr lang="en-GB" sz="2600" dirty="0">
              <a:latin typeface="Times New Roman" panose="02020603050405020304" pitchFamily="18" charset="0"/>
              <a:cs typeface="Times New Roman" panose="02020603050405020304" pitchFamily="18" charset="0"/>
            </a:endParaRPr>
          </a:p>
          <a:p>
            <a:pPr algn="ctr">
              <a:buNone/>
            </a:pPr>
            <a:endParaRPr lang="en-GB" i="1" dirty="0">
              <a:latin typeface="Times New Roman" panose="02020603050405020304" pitchFamily="18" charset="0"/>
              <a:cs typeface="Times New Roman" panose="02020603050405020304" pitchFamily="18" charset="0"/>
            </a:endParaRPr>
          </a:p>
          <a:p>
            <a:pPr algn="ctr">
              <a:buNone/>
            </a:pPr>
            <a:endParaRPr lang="en-GB"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p:txBody>
      </p:sp>
      <p:pic>
        <p:nvPicPr>
          <p:cNvPr id="6" name="Picture 15"/>
          <p:cNvPicPr>
            <a:picLocks noChangeAspect="1" noChangeArrowheads="1"/>
          </p:cNvPicPr>
          <p:nvPr/>
        </p:nvPicPr>
        <p:blipFill>
          <a:blip r:embed="rId3">
            <a:extLst>
              <a:ext uri="{28A0092B-C50C-407E-A947-70E740481C1C}">
                <a14:useLocalDpi xmlns:a14="http://schemas.microsoft.com/office/drawing/2010/main" val="0"/>
              </a:ext>
            </a:extLst>
          </a:blip>
          <a:srcRect l="35051" t="27039" r="25826" b="21214"/>
          <a:stretch>
            <a:fillRect/>
          </a:stretch>
        </p:blipFill>
        <p:spPr bwMode="auto">
          <a:xfrm>
            <a:off x="7884368" y="5805264"/>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507288" cy="1517030"/>
          </a:xfrm>
        </p:spPr>
        <p:txBody>
          <a:bodyPr>
            <a:noAutofit/>
          </a:bodyPr>
          <a:lstStyle/>
          <a:p>
            <a:pPr algn="ctr"/>
            <a:br>
              <a:rPr lang="en-GB" sz="3200" dirty="0"/>
            </a:br>
            <a:br>
              <a:rPr lang="en-GB" sz="3200" dirty="0"/>
            </a:br>
            <a:br>
              <a:rPr lang="en-GB" sz="3200" dirty="0"/>
            </a:br>
            <a:br>
              <a:rPr lang="en-GB" sz="3200" dirty="0"/>
            </a:br>
            <a:br>
              <a:rPr lang="en-GB" sz="3200" dirty="0"/>
            </a:br>
            <a:br>
              <a:rPr lang="en-GB" sz="3200" dirty="0"/>
            </a:br>
            <a:br>
              <a:rPr lang="en-GB" sz="3200" dirty="0"/>
            </a:br>
            <a:r>
              <a:rPr lang="en-GB" sz="2800" dirty="0">
                <a:solidFill>
                  <a:schemeClr val="bg1"/>
                </a:solidFill>
                <a:latin typeface="Times New Roman" panose="02020603050405020304" pitchFamily="18" charset="0"/>
                <a:cs typeface="Times New Roman" panose="02020603050405020304" pitchFamily="18" charset="0"/>
              </a:rPr>
              <a:t>Non-Appearance – Article 8</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620688"/>
            <a:ext cx="8507288" cy="5976664"/>
          </a:xfrm>
        </p:spPr>
        <p:txBody>
          <a:bodyPr>
            <a:noAutofit/>
          </a:bodyPr>
          <a:lstStyle/>
          <a:p>
            <a:pPr algn="just">
              <a:buNone/>
            </a:pPr>
            <a:endParaRPr lang="en-GB"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Where the claim is called for hearing on the date fixed and neither party appears, unless there is good reason to the contrary, the claim should be struck out by the Magistrate. </a:t>
            </a:r>
          </a:p>
          <a:p>
            <a:pPr marL="0" indent="0" algn="just">
              <a:buNone/>
            </a:pPr>
            <a:endParaRPr lang="en-GB" sz="1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Where the claim is called for hearing and the Claimant appears but the Defendant does not appear provided there is proof of service, the Magistrate may proceed with the hearing of the claim and enter judgment as far as the Claimant can prove his claim.</a:t>
            </a: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dirty="0">
                <a:solidFill>
                  <a:schemeClr val="bg1"/>
                </a:solidFill>
                <a:latin typeface="Times New Roman" panose="02020603050405020304" pitchFamily="18" charset="0"/>
                <a:cs typeface="Times New Roman" panose="02020603050405020304" pitchFamily="18" charset="0"/>
              </a:rPr>
              <a:t>A Defendant who has no real </a:t>
            </a:r>
            <a:r>
              <a:rPr lang="en-US" dirty="0" err="1">
                <a:solidFill>
                  <a:schemeClr val="bg1"/>
                </a:solidFill>
                <a:latin typeface="Times New Roman" panose="02020603050405020304" pitchFamily="18" charset="0"/>
                <a:cs typeface="Times New Roman" panose="02020603050405020304" pitchFamily="18" charset="0"/>
              </a:rPr>
              <a:t>defence</a:t>
            </a:r>
            <a:r>
              <a:rPr lang="en-US" dirty="0">
                <a:solidFill>
                  <a:schemeClr val="bg1"/>
                </a:solidFill>
                <a:latin typeface="Times New Roman" panose="02020603050405020304" pitchFamily="18" charset="0"/>
                <a:cs typeface="Times New Roman" panose="02020603050405020304" pitchFamily="18" charset="0"/>
              </a:rPr>
              <a:t> to the action should not be allowed to dribble and frustrate the Claimant and cheat him out of the judgment he is legitimately entitled to, by delay tactics aimed, not at offering any real </a:t>
            </a:r>
            <a:r>
              <a:rPr lang="en-US" dirty="0" err="1">
                <a:solidFill>
                  <a:schemeClr val="bg1"/>
                </a:solidFill>
                <a:latin typeface="Times New Roman" panose="02020603050405020304" pitchFamily="18" charset="0"/>
                <a:cs typeface="Times New Roman" panose="02020603050405020304" pitchFamily="18" charset="0"/>
              </a:rPr>
              <a:t>defence</a:t>
            </a:r>
            <a:r>
              <a:rPr lang="en-US" dirty="0">
                <a:solidFill>
                  <a:schemeClr val="bg1"/>
                </a:solidFill>
                <a:latin typeface="Times New Roman" panose="02020603050405020304" pitchFamily="18" charset="0"/>
                <a:cs typeface="Times New Roman" panose="02020603050405020304" pitchFamily="18" charset="0"/>
              </a:rPr>
              <a:t> to the action, but at gaining time within which he may postpone meeting his obligation.</a:t>
            </a:r>
            <a:endParaRPr lang="en-GB" dirty="0">
              <a:solidFill>
                <a:schemeClr val="bg1"/>
              </a:solidFill>
              <a:latin typeface="Times New Roman" panose="02020603050405020304" pitchFamily="18" charset="0"/>
              <a:cs typeface="Times New Roman" panose="02020603050405020304" pitchFamily="18" charset="0"/>
            </a:endParaRPr>
          </a:p>
          <a:p>
            <a:pPr marL="0" indent="0" algn="just">
              <a:buNone/>
            </a:pPr>
            <a:endParaRPr lang="en-GB" dirty="0">
              <a:latin typeface="Times New Roman" panose="02020603050405020304" pitchFamily="18" charset="0"/>
              <a:cs typeface="Times New Roman" panose="02020603050405020304" pitchFamily="18" charset="0"/>
            </a:endParaRPr>
          </a:p>
          <a:p>
            <a:pPr algn="just">
              <a:buNone/>
            </a:pPr>
            <a:endParaRPr lang="en-GB"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noAutofit/>
          </a:bodyPr>
          <a:lstStyle/>
          <a:p>
            <a:br>
              <a:rPr lang="en-GB" sz="3200" dirty="0"/>
            </a:br>
            <a:br>
              <a:rPr lang="en-GB" sz="2800" dirty="0"/>
            </a:br>
            <a:br>
              <a:rPr lang="en-GB" sz="3200" dirty="0"/>
            </a:br>
            <a:endParaRPr lang="en-GB" sz="3200" dirty="0"/>
          </a:p>
        </p:txBody>
      </p:sp>
      <p:sp>
        <p:nvSpPr>
          <p:cNvPr id="3" name="Content Placeholder 2"/>
          <p:cNvSpPr>
            <a:spLocks noGrp="1"/>
          </p:cNvSpPr>
          <p:nvPr>
            <p:ph idx="1"/>
          </p:nvPr>
        </p:nvSpPr>
        <p:spPr>
          <a:xfrm>
            <a:off x="125586" y="620688"/>
            <a:ext cx="8561214" cy="5256584"/>
          </a:xfrm>
        </p:spPr>
        <p:txBody>
          <a:bodyPr>
            <a:normAutofit/>
          </a:bodyPr>
          <a:lstStyle/>
          <a:p>
            <a:pPr marL="0" indent="0" algn="just">
              <a:buNone/>
            </a:pPr>
            <a:endParaRPr lang="en-GB"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600" dirty="0">
                <a:solidFill>
                  <a:schemeClr val="bg1"/>
                </a:solidFill>
                <a:latin typeface="Times New Roman" panose="02020603050405020304" pitchFamily="18" charset="0"/>
                <a:cs typeface="Times New Roman" panose="02020603050405020304" pitchFamily="18" charset="0"/>
              </a:rPr>
              <a:t>Where the claim is called for hearing and the Defendant appears but the Claimant does not appear, the Defendant shall be entitled to an order striking out the claim, and if he has a Counter Claim, the court should proceed to hear the Counter Claim and enter judgment as far as the Defendant/Counter Claimant can prove his Counter Claim.</a:t>
            </a:r>
            <a:endParaRPr lang="en-GB"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GB" sz="1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600" dirty="0">
                <a:solidFill>
                  <a:schemeClr val="bg1"/>
                </a:solidFill>
                <a:latin typeface="Times New Roman" panose="02020603050405020304" pitchFamily="18" charset="0"/>
                <a:cs typeface="Times New Roman" panose="02020603050405020304" pitchFamily="18" charset="0"/>
              </a:rPr>
              <a:t>A claim struck out on grounds of non – appearance or want of diligent prosecution shall not be relisted but may be refiled upon payment of prescribed fees and incidental costs.</a:t>
            </a:r>
            <a:endParaRPr lang="en-GB" sz="2600" dirty="0">
              <a:solidFill>
                <a:schemeClr val="bg1"/>
              </a:solidFill>
              <a:latin typeface="Times New Roman" panose="02020603050405020304" pitchFamily="18" charset="0"/>
              <a:cs typeface="Times New Roman" panose="02020603050405020304" pitchFamily="18" charset="0"/>
            </a:endParaRPr>
          </a:p>
          <a:p>
            <a:pPr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158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86" y="-99392"/>
            <a:ext cx="8001024" cy="1270695"/>
          </a:xfrm>
        </p:spPr>
        <p:txBody>
          <a:bodyPr>
            <a:normAutofit/>
          </a:bodyPr>
          <a:lstStyle/>
          <a:p>
            <a:pPr lvl="0" algn="ctr"/>
            <a:r>
              <a:rPr lang="en-GB" sz="3000" dirty="0">
                <a:solidFill>
                  <a:schemeClr val="bg1"/>
                </a:solidFill>
                <a:latin typeface="Times New Roman" panose="02020603050405020304" pitchFamily="18" charset="0"/>
                <a:cs typeface="Times New Roman" panose="02020603050405020304" pitchFamily="18" charset="0"/>
              </a:rPr>
              <a:t>Proceedings at the Hearing – Article 9</a:t>
            </a:r>
          </a:p>
        </p:txBody>
      </p:sp>
      <p:sp>
        <p:nvSpPr>
          <p:cNvPr id="3" name="Content Placeholder 2"/>
          <p:cNvSpPr>
            <a:spLocks noGrp="1"/>
          </p:cNvSpPr>
          <p:nvPr>
            <p:ph idx="1"/>
          </p:nvPr>
        </p:nvSpPr>
        <p:spPr>
          <a:xfrm>
            <a:off x="323528" y="1171303"/>
            <a:ext cx="8363272" cy="5426049"/>
          </a:xfrm>
        </p:spPr>
        <p:txBody>
          <a:bodyPr>
            <a:noAutofit/>
          </a:bodyPr>
          <a:lstStyle/>
          <a:p>
            <a:pPr algn="just">
              <a:buFont typeface="Wingdings" panose="05000000000000000000" pitchFamily="2" charset="2"/>
              <a:buChar char="§"/>
            </a:pPr>
            <a:r>
              <a:rPr lang="en-GB" sz="2300" dirty="0">
                <a:solidFill>
                  <a:schemeClr val="bg1"/>
                </a:solidFill>
                <a:latin typeface="Times New Roman" panose="02020603050405020304" pitchFamily="18" charset="0"/>
                <a:cs typeface="Times New Roman" panose="02020603050405020304" pitchFamily="18" charset="0"/>
              </a:rPr>
              <a:t>At the first appearance of the parties before the court, the Magistrate should promote, encourage and facilitate negotiation among the parties by </a:t>
            </a:r>
            <a:r>
              <a:rPr lang="en-US" sz="2300" dirty="0">
                <a:solidFill>
                  <a:schemeClr val="bg1"/>
                </a:solidFill>
                <a:latin typeface="Times New Roman" panose="02020603050405020304" pitchFamily="18" charset="0"/>
                <a:cs typeface="Times New Roman" panose="02020603050405020304" pitchFamily="18" charset="0"/>
              </a:rPr>
              <a:t>referring them to the Delta State Multidoor Courthouse for mediation</a:t>
            </a:r>
            <a:r>
              <a:rPr lang="en-GB" sz="2300" dirty="0">
                <a:solidFill>
                  <a:schemeClr val="bg1"/>
                </a:solidFill>
                <a:latin typeface="Times New Roman" panose="02020603050405020304" pitchFamily="18" charset="0"/>
                <a:cs typeface="Times New Roman" panose="02020603050405020304" pitchFamily="18" charset="0"/>
              </a:rPr>
              <a:t>. </a:t>
            </a:r>
          </a:p>
          <a:p>
            <a:pPr marL="0" indent="0" algn="just">
              <a:buNone/>
            </a:pPr>
            <a:endParaRPr lang="en-GB" sz="1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300" dirty="0">
                <a:solidFill>
                  <a:schemeClr val="bg1"/>
                </a:solidFill>
                <a:latin typeface="Times New Roman" panose="02020603050405020304" pitchFamily="18" charset="0"/>
                <a:cs typeface="Times New Roman" panose="02020603050405020304" pitchFamily="18" charset="0"/>
              </a:rPr>
              <a:t>The process of mediating and facilitating amicable settlement should not exceed seven (7) days.</a:t>
            </a:r>
          </a:p>
          <a:p>
            <a:pPr algn="just">
              <a:buFont typeface="Wingdings" panose="05000000000000000000" pitchFamily="2" charset="2"/>
              <a:buChar char="§"/>
            </a:pPr>
            <a:endParaRPr lang="en-GB" sz="12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300" dirty="0">
                <a:solidFill>
                  <a:schemeClr val="bg1"/>
                </a:solidFill>
                <a:latin typeface="Times New Roman" panose="02020603050405020304" pitchFamily="18" charset="0"/>
                <a:cs typeface="Times New Roman" panose="02020603050405020304" pitchFamily="18" charset="0"/>
              </a:rPr>
              <a:t>Parties to the suit are also encouraged to correspond with one another with a view to settling the matter amicably or to narrow the issues.</a:t>
            </a:r>
          </a:p>
          <a:p>
            <a:pPr marL="0" indent="0" algn="just">
              <a:buNone/>
            </a:pPr>
            <a:endParaRPr lang="en-US" sz="1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300" dirty="0">
                <a:solidFill>
                  <a:schemeClr val="bg1"/>
                </a:solidFill>
                <a:latin typeface="Times New Roman" panose="02020603050405020304" pitchFamily="18" charset="0"/>
                <a:cs typeface="Times New Roman" panose="02020603050405020304" pitchFamily="18" charset="0"/>
              </a:rPr>
              <a:t>If any settlement is reached by the parties outside the court during the pendency of the suit, the court shall be informed and the agreement of the parties shall be entered consent judgment accordingly</a:t>
            </a:r>
            <a:r>
              <a:rPr lang="en-US" dirty="0">
                <a:solidFill>
                  <a:schemeClr val="bg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
            </a:pPr>
            <a:endParaRPr lang="en-GB"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GB"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GB" dirty="0">
              <a:solidFill>
                <a:schemeClr val="bg1"/>
              </a:solidFill>
              <a:latin typeface="Times New Roman" panose="02020603050405020304" pitchFamily="18" charset="0"/>
              <a:cs typeface="Times New Roman" panose="02020603050405020304" pitchFamily="18" charset="0"/>
            </a:endParaRPr>
          </a:p>
          <a:p>
            <a:pPr marL="0" indent="0" algn="just">
              <a:buNone/>
            </a:pPr>
            <a:endParaRPr lang="en-GB" dirty="0">
              <a:solidFill>
                <a:schemeClr val="bg1"/>
              </a:solidFill>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363272" cy="5472608"/>
          </a:xfrm>
        </p:spPr>
        <p:txBody>
          <a:bodyPr>
            <a:noAutofit/>
          </a:bodyPr>
          <a:lstStyle/>
          <a:p>
            <a:pPr marL="0" indent="0" algn="just">
              <a:buNone/>
            </a:pPr>
            <a:endParaRPr lang="en-US" dirty="0">
              <a:solidFill>
                <a:schemeClr val="bg1"/>
              </a:solidFill>
              <a:latin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tabLst>
                <a:tab pos="457200" algn="l"/>
              </a:tabLst>
            </a:pPr>
            <a:r>
              <a:rPr lang="en-GB"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 the event parties are unable to settle the dispute amicably, the court should hold a pre-trial conference for the purpose of giving directions for hearing of the claim or Counter Claim, including a hearing time table, length of trial or hearing, exchange of witness(es) list, formulation and settlement of issues as it appears to the Magistrate to secure the just, expeditious and speedy disposal of the claim or Counter Claim.</a:t>
            </a:r>
          </a:p>
          <a:p>
            <a:pPr marL="342900" marR="0" lvl="0" indent="-342900" algn="just">
              <a:lnSpc>
                <a:spcPct val="107000"/>
              </a:lnSpc>
              <a:spcBef>
                <a:spcPts val="0"/>
              </a:spcBef>
              <a:spcAft>
                <a:spcPts val="800"/>
              </a:spcAft>
              <a:buFont typeface="Wingdings" panose="05000000000000000000" pitchFamily="2" charset="2"/>
              <a:buChar char=""/>
              <a:tabLst>
                <a:tab pos="457200" algn="l"/>
              </a:tabLst>
            </a:pPr>
            <a:r>
              <a:rPr lang="en-GB"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The pre-trial conference shall be in the form of a case management hearing to narrow the issues in the case.</a:t>
            </a:r>
            <a:endParaRPr lang="en-US"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tabLst>
                <a:tab pos="457200" algn="l"/>
              </a:tabLst>
            </a:pPr>
            <a:r>
              <a:rPr lang="en-GB" dirty="0">
                <a:solidFill>
                  <a:schemeClr val="bg1"/>
                </a:solidFill>
                <a:latin typeface="Times New Roman" panose="02020603050405020304" pitchFamily="18" charset="0"/>
                <a:cs typeface="Times New Roman" panose="02020603050405020304" pitchFamily="18" charset="0"/>
              </a:rPr>
              <a:t>Hearing shall be from day to day as far as is practicable and may be adjourned </a:t>
            </a:r>
            <a:r>
              <a:rPr lang="en-US" dirty="0">
                <a:solidFill>
                  <a:schemeClr val="bg1"/>
                </a:solidFill>
                <a:latin typeface="Times New Roman" panose="02020603050405020304" pitchFamily="18" charset="0"/>
                <a:cs typeface="Times New Roman" panose="02020603050405020304" pitchFamily="18" charset="0"/>
              </a:rPr>
              <a:t>as a last resort and for the shortest possible time</a:t>
            </a:r>
            <a:r>
              <a:rPr lang="en-GB" dirty="0">
                <a:solidFill>
                  <a:schemeClr val="bg1"/>
                </a:solidFill>
                <a:latin typeface="Times New Roman" panose="02020603050405020304" pitchFamily="18" charset="0"/>
                <a:cs typeface="Times New Roman" panose="02020603050405020304" pitchFamily="18" charset="0"/>
              </a:rPr>
              <a:t>.</a:t>
            </a:r>
          </a:p>
          <a:p>
            <a:pPr algn="just"/>
            <a:endParaRPr lang="en-US" dirty="0">
              <a:solidFill>
                <a:schemeClr val="bg1"/>
              </a:solidFill>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446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7200800"/>
          </a:xfrm>
        </p:spPr>
        <p:txBody>
          <a:bodyPr>
            <a:noAutofit/>
          </a:bodyPr>
          <a:lstStyle/>
          <a:p>
            <a:pPr marL="0" indent="0">
              <a:buNone/>
            </a:pPr>
            <a:endParaRPr lang="en-GB" sz="2200" dirty="0">
              <a:latin typeface="Times New Roman" panose="02020603050405020304" pitchFamily="18" charset="0"/>
              <a:cs typeface="Times New Roman" panose="02020603050405020304" pitchFamily="18" charset="0"/>
            </a:endParaRPr>
          </a:p>
          <a:p>
            <a:pPr marL="0" indent="0" algn="just">
              <a:buNone/>
            </a:pPr>
            <a:endParaRPr lang="en-GB" sz="9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200" dirty="0">
                <a:solidFill>
                  <a:schemeClr val="bg1"/>
                </a:solidFill>
                <a:latin typeface="Times New Roman" panose="02020603050405020304" pitchFamily="18" charset="0"/>
                <a:cs typeface="Times New Roman" panose="02020603050405020304" pitchFamily="18" charset="0"/>
              </a:rPr>
              <a:t>Adjournment should only be granted in unforeseen and exceptional circumstances such as ill health of either of the parties. A party may not be granted more than one (1) adjournment during the entire proceedings.</a:t>
            </a:r>
          </a:p>
          <a:p>
            <a:pPr marL="0" indent="0" algn="just">
              <a:buNone/>
            </a:pPr>
            <a:endParaRPr lang="en-GB" sz="1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200" dirty="0">
                <a:solidFill>
                  <a:schemeClr val="bg1"/>
                </a:solidFill>
                <a:latin typeface="Times New Roman" panose="02020603050405020304" pitchFamily="18" charset="0"/>
                <a:cs typeface="Times New Roman" panose="02020603050405020304" pitchFamily="18" charset="0"/>
              </a:rPr>
              <a:t>The entire hearing period shall not be more than thirty (30) days from the first date of hearing inclusive of the seven (7) days period for facilitating an amicable settlement of the dispute.</a:t>
            </a:r>
          </a:p>
          <a:p>
            <a:pPr marL="0" indent="0" algn="just">
              <a:buNone/>
            </a:pPr>
            <a:endParaRPr lang="en-GB" sz="1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200" dirty="0">
                <a:solidFill>
                  <a:schemeClr val="bg1"/>
                </a:solidFill>
                <a:latin typeface="Times New Roman" panose="02020603050405020304" pitchFamily="18" charset="0"/>
                <a:cs typeface="Times New Roman" panose="02020603050405020304" pitchFamily="18" charset="0"/>
              </a:rPr>
              <a:t>During the hearing the Magistrate may ask the witnesses any question or order the witness to produce any document in the witness’ possession in order to clear up any ambiguity to speed up the hearing. </a:t>
            </a:r>
          </a:p>
          <a:p>
            <a:pPr marL="0" indent="0" algn="just">
              <a:buNone/>
            </a:pPr>
            <a:endParaRPr lang="en-GB" sz="1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200" dirty="0">
                <a:solidFill>
                  <a:schemeClr val="bg1"/>
                </a:solidFill>
                <a:latin typeface="Times New Roman" panose="02020603050405020304" pitchFamily="18" charset="0"/>
                <a:cs typeface="Times New Roman" panose="02020603050405020304" pitchFamily="18" charset="0"/>
              </a:rPr>
              <a:t>Stay of proceedings should not be granted by the court until final judgment is delivered.</a:t>
            </a:r>
          </a:p>
          <a:p>
            <a:endParaRPr lang="en-GB" sz="2200" dirty="0">
              <a:latin typeface="Times New Roman" panose="02020603050405020304" pitchFamily="18" charset="0"/>
              <a:cs typeface="Times New Roman" panose="02020603050405020304" pitchFamily="18" charset="0"/>
            </a:endParaRPr>
          </a:p>
          <a:p>
            <a:pPr algn="just">
              <a:buNone/>
            </a:pPr>
            <a:endParaRPr lang="en-GB" sz="2200" dirty="0">
              <a:latin typeface="Times New Roman" panose="02020603050405020304" pitchFamily="18" charset="0"/>
              <a:cs typeface="Times New Roman" panose="02020603050405020304" pitchFamily="18" charset="0"/>
            </a:endParaRPr>
          </a:p>
          <a:p>
            <a:pPr algn="just">
              <a:buNone/>
            </a:pPr>
            <a:r>
              <a:rPr lang="en-GB" sz="2200" dirty="0">
                <a:latin typeface="Times New Roman" panose="02020603050405020304" pitchFamily="18" charset="0"/>
                <a:cs typeface="Times New Roman" panose="02020603050405020304" pitchFamily="18" charset="0"/>
              </a:rPr>
              <a:t>	</a:t>
            </a:r>
          </a:p>
        </p:txBody>
      </p:sp>
      <p:pic>
        <p:nvPicPr>
          <p:cNvPr id="4"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l="35051" t="27039" r="25826" b="21214"/>
          <a:stretch>
            <a:fillRect/>
          </a:stretch>
        </p:blipFill>
        <p:spPr bwMode="auto">
          <a:xfrm>
            <a:off x="8028384" y="188641"/>
            <a:ext cx="990030"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1222"/>
          </a:xfrm>
        </p:spPr>
        <p:txBody>
          <a:bodyPr>
            <a:normAutofit/>
          </a:bodyPr>
          <a:lstStyle/>
          <a:p>
            <a:pPr lvl="0" algn="ctr"/>
            <a:r>
              <a:rPr lang="en-GB" sz="3800" dirty="0">
                <a:solidFill>
                  <a:schemeClr val="bg1"/>
                </a:solidFill>
                <a:latin typeface="Times New Roman" panose="02020603050405020304" pitchFamily="18" charset="0"/>
                <a:cs typeface="Times New Roman" panose="02020603050405020304" pitchFamily="18" charset="0"/>
              </a:rPr>
              <a:t>Representation – Article 10</a:t>
            </a:r>
          </a:p>
        </p:txBody>
      </p:sp>
      <p:sp>
        <p:nvSpPr>
          <p:cNvPr id="3" name="Content Placeholder 2"/>
          <p:cNvSpPr>
            <a:spLocks noGrp="1"/>
          </p:cNvSpPr>
          <p:nvPr>
            <p:ph idx="1"/>
          </p:nvPr>
        </p:nvSpPr>
        <p:spPr>
          <a:xfrm>
            <a:off x="457200" y="1357298"/>
            <a:ext cx="8229600" cy="5024030"/>
          </a:xfrm>
        </p:spPr>
        <p:txBody>
          <a:bodyPr>
            <a:normAutofit/>
          </a:bodyPr>
          <a:lstStyle/>
          <a:p>
            <a:pPr marL="0" indent="0">
              <a:buNone/>
            </a:pPr>
            <a:endParaRPr lang="en-GB"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Parties may represent themselves at the proceedings in the Small Claims Court. </a:t>
            </a: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Partnerships and Registered Companies can be represented by either a partner, company secretary or any other principal officer of the partnership company.</a:t>
            </a:r>
          </a:p>
          <a:p>
            <a:pPr marL="0" indent="0" algn="just">
              <a:buNone/>
            </a:pPr>
            <a:endParaRPr lang="en-GB" dirty="0">
              <a:solidFill>
                <a:schemeClr val="bg1"/>
              </a:solidFill>
              <a:latin typeface="Times New Roman" panose="02020603050405020304" pitchFamily="18" charset="0"/>
              <a:cs typeface="Times New Roman" panose="02020603050405020304" pitchFamily="18" charset="0"/>
            </a:endParaRPr>
          </a:p>
          <a:p>
            <a:pPr marL="0" indent="0" algn="just">
              <a:buNone/>
            </a:pPr>
            <a:endParaRPr lang="en-GB" dirty="0">
              <a:latin typeface="Times New Roman" panose="02020603050405020304" pitchFamily="18" charset="0"/>
              <a:cs typeface="Times New Roman" panose="02020603050405020304" pitchFamily="18" charset="0"/>
            </a:endParaRPr>
          </a:p>
          <a:p>
            <a:pPr>
              <a:buNone/>
            </a:pPr>
            <a:endParaRPr lang="en-GB" dirty="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pPr lvl="0" algn="ctr"/>
            <a:r>
              <a:rPr lang="en-GB" dirty="0">
                <a:solidFill>
                  <a:schemeClr val="bg1"/>
                </a:solidFill>
                <a:latin typeface="Times New Roman" panose="02020603050405020304" pitchFamily="18" charset="0"/>
                <a:cs typeface="Times New Roman" panose="02020603050405020304" pitchFamily="18" charset="0"/>
              </a:rPr>
              <a:t>Evidence – Article 11</a:t>
            </a:r>
          </a:p>
        </p:txBody>
      </p:sp>
      <p:sp>
        <p:nvSpPr>
          <p:cNvPr id="3" name="Content Placeholder 2"/>
          <p:cNvSpPr>
            <a:spLocks noGrp="1"/>
          </p:cNvSpPr>
          <p:nvPr>
            <p:ph idx="1"/>
          </p:nvPr>
        </p:nvSpPr>
        <p:spPr>
          <a:xfrm>
            <a:off x="457200" y="1071546"/>
            <a:ext cx="8229600" cy="5286412"/>
          </a:xfrm>
        </p:spPr>
        <p:txBody>
          <a:bodyPr>
            <a:normAutofit/>
          </a:bodyPr>
          <a:lstStyle/>
          <a:p>
            <a:pPr marL="0" indent="0">
              <a:buNone/>
            </a:pPr>
            <a:endParaRPr lang="en-GB" sz="1050" dirty="0"/>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Parties may testify on their own behalf and tender all necessary documents and may call other witnesses to give evidence at hearing. </a:t>
            </a: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marL="0" indent="0">
              <a:buNone/>
            </a:pPr>
            <a:endParaRPr lang="en-GB" dirty="0"/>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pPr lvl="0" algn="ctr"/>
            <a:r>
              <a:rPr lang="en-GB" dirty="0">
                <a:solidFill>
                  <a:schemeClr val="bg1"/>
                </a:solidFill>
                <a:latin typeface="Times New Roman" panose="02020603050405020304" pitchFamily="18" charset="0"/>
                <a:cs typeface="Times New Roman" panose="02020603050405020304" pitchFamily="18" charset="0"/>
              </a:rPr>
              <a:t>Judgment – Article 12</a:t>
            </a:r>
            <a:r>
              <a:rPr lang="en-GB"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457200" y="1214422"/>
            <a:ext cx="8229600" cy="4911741"/>
          </a:xfrm>
        </p:spPr>
        <p:txBody>
          <a:bodyPr>
            <a:normAutofit/>
          </a:bodyPr>
          <a:lstStyle/>
          <a:p>
            <a:pPr algn="just">
              <a:buFont typeface="Wingdings" panose="05000000000000000000" pitchFamily="2" charset="2"/>
              <a:buChar char="§"/>
            </a:pPr>
            <a:r>
              <a:rPr lang="en-GB" sz="3000" dirty="0">
                <a:solidFill>
                  <a:schemeClr val="bg1"/>
                </a:solidFill>
                <a:latin typeface="Times New Roman" panose="02020603050405020304" pitchFamily="18" charset="0"/>
                <a:cs typeface="Times New Roman" panose="02020603050405020304" pitchFamily="18" charset="0"/>
              </a:rPr>
              <a:t>Judgment in a claim shall be delivered within fourteen (14) days of the completion of hearing. </a:t>
            </a:r>
          </a:p>
          <a:p>
            <a:pPr marL="0" indent="0" algn="just">
              <a:buNone/>
            </a:pPr>
            <a:endParaRPr lang="en-GB" sz="12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3000" dirty="0">
                <a:solidFill>
                  <a:schemeClr val="bg1"/>
                </a:solidFill>
                <a:latin typeface="Times New Roman" panose="02020603050405020304" pitchFamily="18" charset="0"/>
                <a:cs typeface="Times New Roman" panose="02020603050405020304" pitchFamily="18" charset="0"/>
              </a:rPr>
              <a:t>The judgment shall include the court’s determination of issues raised in any interlocutory application(s) filed by any of the parties.</a:t>
            </a: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pPr lvl="0" algn="ctr"/>
            <a:r>
              <a:rPr lang="en-GB" dirty="0">
                <a:solidFill>
                  <a:schemeClr val="bg1"/>
                </a:solidFill>
                <a:latin typeface="Times New Roman" panose="02020603050405020304" pitchFamily="18" charset="0"/>
                <a:cs typeface="Times New Roman" panose="02020603050405020304" pitchFamily="18" charset="0"/>
              </a:rPr>
              <a:t>Judgment Cont.</a:t>
            </a:r>
          </a:p>
        </p:txBody>
      </p:sp>
      <p:sp>
        <p:nvSpPr>
          <p:cNvPr id="3" name="Content Placeholder 2"/>
          <p:cNvSpPr>
            <a:spLocks noGrp="1"/>
          </p:cNvSpPr>
          <p:nvPr>
            <p:ph idx="1"/>
          </p:nvPr>
        </p:nvSpPr>
        <p:spPr>
          <a:xfrm>
            <a:off x="457200" y="1214422"/>
            <a:ext cx="8229600" cy="4911741"/>
          </a:xfrm>
        </p:spPr>
        <p:txBody>
          <a:bodyPr>
            <a:normAutofit/>
          </a:bodyPr>
          <a:lstStyle/>
          <a:p>
            <a:pPr marL="0" indent="0">
              <a:buNone/>
            </a:pPr>
            <a:endParaRPr lang="en-GB" sz="1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The entire period of proceedings from filing till judgment shall not exceed sixty (60) days.</a:t>
            </a: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Authenticated copies of the judgment shall be made available to the parties not later than seven (7) days from the date of delivery of the judgment.</a:t>
            </a:r>
          </a:p>
          <a:p>
            <a:pPr marL="0" indent="0" algn="just">
              <a:buNone/>
            </a:pPr>
            <a:endParaRPr lang="en-GB" sz="1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Judgment shall not be invalidated by reason of the entire proceedings of the court exceeding 60 days. </a:t>
            </a: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4400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pPr lvl="0" algn="ctr"/>
            <a:r>
              <a:rPr lang="en-GB" sz="3200" dirty="0">
                <a:solidFill>
                  <a:schemeClr val="bg1"/>
                </a:solidFill>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457200" y="1214422"/>
            <a:ext cx="8229600" cy="5368940"/>
          </a:xfrm>
        </p:spPr>
        <p:txBody>
          <a:bodyPr>
            <a:normAutofit fontScale="77500" lnSpcReduction="20000"/>
          </a:bodyPr>
          <a:lstStyle/>
          <a:p>
            <a:pPr marL="0" indent="0" algn="just">
              <a:buNone/>
            </a:pPr>
            <a:endParaRPr lang="en-GB"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3200" dirty="0">
                <a:solidFill>
                  <a:schemeClr val="bg1"/>
                </a:solidFill>
                <a:latin typeface="Times New Roman" panose="02020603050405020304" pitchFamily="18" charset="0"/>
                <a:cs typeface="Times New Roman" panose="02020603050405020304" pitchFamily="18" charset="0"/>
              </a:rPr>
              <a:t>Conducting and handling proceedings at the Small Claims Court should be geared towards making it progressively easier to resolve simple commercial disputes between parties and enforcing trade contracts in Nigeria with the ultimate effect of enhancing the ease of doing business.</a:t>
            </a:r>
          </a:p>
          <a:p>
            <a:pPr marL="0" indent="0" algn="just">
              <a:buNone/>
            </a:pPr>
            <a:endParaRPr lang="en-GB" sz="23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3200" dirty="0">
                <a:solidFill>
                  <a:schemeClr val="bg1"/>
                </a:solidFill>
                <a:latin typeface="Times New Roman" panose="02020603050405020304" pitchFamily="18" charset="0"/>
                <a:cs typeface="Times New Roman" panose="02020603050405020304" pitchFamily="18" charset="0"/>
              </a:rPr>
              <a:t>Time, speed and urgency are the pillars upon which the Small Claims Court is predicated.</a:t>
            </a:r>
          </a:p>
          <a:p>
            <a:pPr marL="0" indent="0" algn="just">
              <a:buNone/>
            </a:pPr>
            <a:endParaRPr lang="en-GB" sz="21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3200" dirty="0">
                <a:solidFill>
                  <a:schemeClr val="bg1"/>
                </a:solidFill>
                <a:latin typeface="Times New Roman" panose="02020603050405020304" pitchFamily="18" charset="0"/>
                <a:cs typeface="Times New Roman" panose="02020603050405020304" pitchFamily="18" charset="0"/>
              </a:rPr>
              <a:t>The Magistrate of the Small Claims Court must ensure the strict adherence to the timelines stipulated in the Practice Direction.</a:t>
            </a:r>
          </a:p>
          <a:p>
            <a:pPr marL="0" indent="0" algn="just">
              <a:buNone/>
            </a:pPr>
            <a:endParaRPr lang="en-GB" sz="19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3200" dirty="0">
                <a:solidFill>
                  <a:schemeClr val="bg1"/>
                </a:solidFill>
                <a:latin typeface="Times New Roman" panose="02020603050405020304" pitchFamily="18" charset="0"/>
                <a:cs typeface="Times New Roman" panose="02020603050405020304" pitchFamily="18" charset="0"/>
              </a:rPr>
              <a:t>The Small Claims Court has been proved to be the most effective cadre of the court in Lagos, Kano, Edo, </a:t>
            </a:r>
            <a:r>
              <a:rPr lang="en-GB" sz="3200" dirty="0" err="1">
                <a:solidFill>
                  <a:schemeClr val="bg1"/>
                </a:solidFill>
                <a:latin typeface="Times New Roman" panose="02020603050405020304" pitchFamily="18" charset="0"/>
                <a:cs typeface="Times New Roman" panose="02020603050405020304" pitchFamily="18" charset="0"/>
              </a:rPr>
              <a:t>Nassarawa</a:t>
            </a:r>
            <a:r>
              <a:rPr lang="en-GB" sz="3200" dirty="0">
                <a:solidFill>
                  <a:schemeClr val="bg1"/>
                </a:solidFill>
                <a:latin typeface="Times New Roman" panose="02020603050405020304" pitchFamily="18" charset="0"/>
                <a:cs typeface="Times New Roman" panose="02020603050405020304" pitchFamily="18" charset="0"/>
              </a:rPr>
              <a:t>, Rivers, and many other States.</a:t>
            </a:r>
          </a:p>
          <a:p>
            <a:pPr marL="0" indent="0">
              <a:buNone/>
            </a:pPr>
            <a:endParaRPr lang="en-GB"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9699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0" dirty="0">
                <a:solidFill>
                  <a:schemeClr val="bg1"/>
                </a:solidFill>
                <a:latin typeface="Times New Roman" panose="02020603050405020304" pitchFamily="18" charset="0"/>
                <a:cs typeface="Times New Roman" panose="02020603050405020304" pitchFamily="18" charset="0"/>
              </a:rPr>
              <a:t>Presentation Outline</a:t>
            </a:r>
          </a:p>
        </p:txBody>
      </p:sp>
      <p:sp>
        <p:nvSpPr>
          <p:cNvPr id="3" name="Content Placeholder 2"/>
          <p:cNvSpPr>
            <a:spLocks noGrp="1"/>
          </p:cNvSpPr>
          <p:nvPr>
            <p:ph idx="1"/>
          </p:nvPr>
        </p:nvSpPr>
        <p:spPr>
          <a:xfrm>
            <a:off x="457200" y="1285860"/>
            <a:ext cx="8229600" cy="5143536"/>
          </a:xfrm>
        </p:spPr>
        <p:txBody>
          <a:bodyPr>
            <a:noAutofit/>
          </a:bodyPr>
          <a:lstStyle/>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Introduction </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Defence/Admission</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Counter Claim</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Abandonment of excess</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Non-filing of Defence and Counter Claim</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Non-appearance</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Proceedings at Hearing</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Representation</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Evidence</a:t>
            </a:r>
          </a:p>
          <a:p>
            <a:pPr lvl="0">
              <a:buFont typeface="Wingdings" panose="05000000000000000000" pitchFamily="2" charset="2"/>
              <a:buChar char="v"/>
            </a:pPr>
            <a:r>
              <a:rPr lang="en-GB" sz="2800" dirty="0">
                <a:solidFill>
                  <a:schemeClr val="bg1"/>
                </a:solidFill>
                <a:latin typeface="Times New Roman" panose="02020603050405020304" pitchFamily="18" charset="0"/>
                <a:cs typeface="Times New Roman" panose="02020603050405020304" pitchFamily="18" charset="0"/>
              </a:rPr>
              <a:t>  Judgment </a:t>
            </a:r>
          </a:p>
          <a:p>
            <a:pPr lvl="0">
              <a:buNone/>
            </a:pPr>
            <a:endParaRPr lang="en-GB" sz="2400" dirty="0">
              <a:solidFill>
                <a:schemeClr val="bg1"/>
              </a:solidFill>
              <a:latin typeface="Times New Roman" panose="02020603050405020304" pitchFamily="18" charset="0"/>
              <a:cs typeface="Times New Roman" panose="02020603050405020304" pitchFamily="18" charset="0"/>
            </a:endParaRPr>
          </a:p>
        </p:txBody>
      </p:sp>
      <p:pic>
        <p:nvPicPr>
          <p:cNvPr id="5"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fontScale="90000"/>
          </a:bodyPr>
          <a:lstStyle/>
          <a:p>
            <a:br>
              <a:rPr lang="en-GB" b="1" dirty="0"/>
            </a:br>
            <a:br>
              <a:rPr lang="en-GB" b="1" dirty="0"/>
            </a:br>
            <a:endParaRPr lang="en-GB" dirty="0"/>
          </a:p>
        </p:txBody>
      </p:sp>
      <p:sp>
        <p:nvSpPr>
          <p:cNvPr id="3" name="Content Placeholder 2"/>
          <p:cNvSpPr>
            <a:spLocks noGrp="1"/>
          </p:cNvSpPr>
          <p:nvPr>
            <p:ph idx="1"/>
          </p:nvPr>
        </p:nvSpPr>
        <p:spPr>
          <a:xfrm>
            <a:off x="457200" y="1285861"/>
            <a:ext cx="8229600" cy="3295268"/>
          </a:xfrm>
        </p:spPr>
        <p:txBody>
          <a:bodyPr>
            <a:normAutofit/>
          </a:bodyPr>
          <a:lstStyle/>
          <a:p>
            <a:pPr>
              <a:buNone/>
            </a:pPr>
            <a:r>
              <a:rPr lang="en-GB" dirty="0"/>
              <a:t>	</a:t>
            </a:r>
          </a:p>
          <a:p>
            <a:pPr algn="just">
              <a:buNone/>
            </a:pPr>
            <a:r>
              <a:rPr lang="en-GB" dirty="0"/>
              <a:t>	</a:t>
            </a:r>
          </a:p>
          <a:p>
            <a:pPr algn="just">
              <a:buNone/>
            </a:pPr>
            <a:endParaRPr lang="en-GB" dirty="0"/>
          </a:p>
          <a:p>
            <a:pPr algn="just">
              <a:buNone/>
            </a:pPr>
            <a:endParaRPr lang="en-GB" sz="1600" dirty="0"/>
          </a:p>
          <a:p>
            <a:pPr>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7530" y="2795587"/>
            <a:ext cx="6082782" cy="178554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a:solidFill>
                  <a:schemeClr val="bg1"/>
                </a:solidFill>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457200" y="1285860"/>
            <a:ext cx="8229600" cy="5286412"/>
          </a:xfrm>
        </p:spPr>
        <p:txBody>
          <a:bodyPr>
            <a:normAutofit/>
          </a:bodyPr>
          <a:lstStyle/>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The rationale for the establishment of the Small Claims Court is for the purpose of achieving an informal, inexpensive and speedy resolution of debt recovery disputes in the Magistrates’ Court – See Article 1 of the Delta State Judiciary Practice Direction on Small Claims, 2023 (‘Practice Direction’). </a:t>
            </a:r>
          </a:p>
          <a:p>
            <a:pPr marL="0" indent="0" algn="just">
              <a:buNone/>
            </a:pPr>
            <a:endParaRPr lang="en-GB" sz="28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As much as it is possible within the confines of the Practice Direction, the Magistrate must enforce strict compliance with timelines and trial dates.</a:t>
            </a:r>
          </a:p>
          <a:p>
            <a:pPr algn="just"/>
            <a:endParaRPr lang="en-GB" sz="2800" dirty="0">
              <a:latin typeface="Times New Roman" panose="02020603050405020304" pitchFamily="18" charset="0"/>
              <a:cs typeface="Times New Roman" panose="02020603050405020304" pitchFamily="18" charset="0"/>
            </a:endParaRPr>
          </a:p>
          <a:p>
            <a:pPr marL="0" indent="0">
              <a:buNone/>
            </a:pPr>
            <a:endParaRPr lang="en-GB" sz="2400" dirty="0"/>
          </a:p>
          <a:p>
            <a:pPr>
              <a:buNone/>
            </a:pPr>
            <a:endParaRPr lang="en-GB" sz="2800" dirty="0"/>
          </a:p>
          <a:p>
            <a:pPr>
              <a:buNone/>
            </a:pPr>
            <a:endParaRPr lang="en-GB" sz="2800" dirty="0"/>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dirty="0">
                <a:solidFill>
                  <a:schemeClr val="bg1"/>
                </a:solidFill>
                <a:latin typeface="Times New Roman" panose="02020603050405020304" pitchFamily="18" charset="0"/>
                <a:cs typeface="Times New Roman" panose="02020603050405020304" pitchFamily="18" charset="0"/>
              </a:rPr>
              <a:t>Defence/Admission/Counter-Claim</a:t>
            </a:r>
            <a:br>
              <a:rPr lang="en-GB" sz="2800" dirty="0">
                <a:solidFill>
                  <a:schemeClr val="bg1"/>
                </a:solidFill>
                <a:latin typeface="Times New Roman" panose="02020603050405020304" pitchFamily="18" charset="0"/>
                <a:cs typeface="Times New Roman" panose="02020603050405020304" pitchFamily="18" charset="0"/>
              </a:rPr>
            </a:br>
            <a:r>
              <a:rPr lang="en-GB" sz="2800" dirty="0">
                <a:solidFill>
                  <a:schemeClr val="bg1"/>
                </a:solidFill>
                <a:latin typeface="Times New Roman" panose="02020603050405020304" pitchFamily="18" charset="0"/>
                <a:cs typeface="Times New Roman" panose="02020603050405020304" pitchFamily="18" charset="0"/>
              </a:rPr>
              <a:t>Article 6</a:t>
            </a: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Upon service of the Summons (Form SCC 3) on the Defendant, the Defendant shall  file a defence/admission or Counter-claim within seven (7) days.</a:t>
            </a:r>
          </a:p>
          <a:p>
            <a:pPr marL="0" indent="0" algn="just">
              <a:buNone/>
            </a:pPr>
            <a:endParaRPr lang="en-GB" sz="105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The defence/admission to be filed by the Defendant shall be by completing Form SCC 5.</a:t>
            </a:r>
          </a:p>
          <a:p>
            <a:pPr marL="0" indent="0" algn="just">
              <a:buNone/>
            </a:pPr>
            <a:endParaRPr lang="en-GB" sz="1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Where a Defendant fails to file an Answer to the claim (in the form of a defence), such Defendant may be held to have admitted the claim. </a:t>
            </a:r>
          </a:p>
          <a:p>
            <a:pPr algn="just">
              <a:buFont typeface="Wingdings" panose="05000000000000000000" pitchFamily="2" charset="2"/>
              <a:buChar char="§"/>
            </a:pPr>
            <a:endParaRPr lang="en-GB" sz="2800" dirty="0">
              <a:solidFill>
                <a:schemeClr val="bg1"/>
              </a:solidFill>
              <a:latin typeface="Times New Roman" panose="02020603050405020304" pitchFamily="18" charset="0"/>
              <a:cs typeface="Times New Roman" panose="02020603050405020304" pitchFamily="18" charset="0"/>
            </a:endParaRPr>
          </a:p>
          <a:p>
            <a:pPr marL="0" indent="0" algn="just">
              <a:buNone/>
            </a:pPr>
            <a:endParaRPr lang="en-GB" sz="2800" dirty="0">
              <a:solidFill>
                <a:schemeClr val="bg1"/>
              </a:solidFill>
              <a:latin typeface="Times New Roman" panose="02020603050405020304" pitchFamily="18" charset="0"/>
              <a:cs typeface="Times New Roman" panose="02020603050405020304" pitchFamily="18" charset="0"/>
            </a:endParaRPr>
          </a:p>
          <a:p>
            <a:pPr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GB" dirty="0">
                <a:solidFill>
                  <a:schemeClr val="bg1"/>
                </a:solidFill>
                <a:latin typeface="Times New Roman" panose="02020603050405020304" pitchFamily="18" charset="0"/>
                <a:cs typeface="Times New Roman" panose="02020603050405020304" pitchFamily="18" charset="0"/>
              </a:rPr>
              <a:t>Counter-Claim – Article 7</a:t>
            </a:r>
          </a:p>
        </p:txBody>
      </p:sp>
      <p:sp>
        <p:nvSpPr>
          <p:cNvPr id="3" name="Content Placeholder 2"/>
          <p:cNvSpPr>
            <a:spLocks noGrp="1"/>
          </p:cNvSpPr>
          <p:nvPr>
            <p:ph idx="1"/>
          </p:nvPr>
        </p:nvSpPr>
        <p:spPr>
          <a:xfrm>
            <a:off x="398207" y="1688690"/>
            <a:ext cx="8229600" cy="4997152"/>
          </a:xfrm>
        </p:spPr>
        <p:txBody>
          <a:bodyPr>
            <a:noAutofit/>
          </a:bodyPr>
          <a:lstStyle/>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A Counter-claim is a legal procedure which allows the Defendant to maintain an action against the Claimant in the same proceedings. It is thus a cross-action. </a:t>
            </a:r>
          </a:p>
          <a:p>
            <a:pPr marL="0" indent="0" algn="just">
              <a:buNone/>
            </a:pPr>
            <a:endParaRPr lang="en-GB"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A Defendant can claim against the Claimant a liquidated money demand</a:t>
            </a:r>
            <a:r>
              <a:rPr lang="en-GB" b="1" dirty="0">
                <a:solidFill>
                  <a:schemeClr val="bg1"/>
                </a:solidFill>
                <a:latin typeface="Times New Roman" panose="02020603050405020304" pitchFamily="18" charset="0"/>
                <a:cs typeface="Times New Roman" panose="02020603050405020304" pitchFamily="18" charset="0"/>
              </a:rPr>
              <a:t> </a:t>
            </a:r>
            <a:r>
              <a:rPr lang="en-GB" dirty="0">
                <a:solidFill>
                  <a:schemeClr val="bg1"/>
                </a:solidFill>
                <a:latin typeface="Times New Roman" panose="02020603050405020304" pitchFamily="18" charset="0"/>
                <a:cs typeface="Times New Roman" panose="02020603050405020304" pitchFamily="18" charset="0"/>
              </a:rPr>
              <a:t>not exceeding N5,000,000.00 (Five Million Naira) (excluding interest and costs) if such claim  arises out of the same transaction or series of transactions without necessarily instituting a fresh action, by filing a Counter Claim form as in Form SCC 5  in answer to the claim.</a:t>
            </a: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483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147248" cy="6048672"/>
          </a:xfrm>
        </p:spPr>
        <p:txBody>
          <a:bodyPr>
            <a:normAutofit lnSpcReduction="10000"/>
          </a:bodyPr>
          <a:lstStyle/>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If the Defendant intends to claim against the Claimant a liquidated money demand </a:t>
            </a:r>
            <a:r>
              <a:rPr lang="en-US" dirty="0">
                <a:solidFill>
                  <a:schemeClr val="bg1"/>
                </a:solidFill>
                <a:latin typeface="Times New Roman" panose="02020603050405020304" pitchFamily="18" charset="0"/>
                <a:cs typeface="Times New Roman" panose="02020603050405020304" pitchFamily="18" charset="0"/>
              </a:rPr>
              <a:t>exceeding N5,000,000.00 (Five Million Naira) but not more than N10,000,000.00 (Ten Million Naira) (excluding interest and costs), (which is the limit of the general jurisdiction of the Magistrates’ Court)</a:t>
            </a:r>
            <a:r>
              <a:rPr lang="en-GB" dirty="0">
                <a:solidFill>
                  <a:schemeClr val="bg1"/>
                </a:solidFill>
                <a:latin typeface="Times New Roman" panose="02020603050405020304" pitchFamily="18" charset="0"/>
                <a:cs typeface="Times New Roman" panose="02020603050405020304" pitchFamily="18" charset="0"/>
              </a:rPr>
              <a:t>, the Defendant may file a Counter-claim in the pending small claims action by filing Form SCC 5.</a:t>
            </a:r>
          </a:p>
          <a:p>
            <a:pPr algn="just">
              <a:buFont typeface="Wingdings" panose="05000000000000000000" pitchFamily="2" charset="2"/>
              <a:buChar char="§"/>
            </a:pPr>
            <a:endParaRPr lang="en-GB" sz="12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The Counter Claim shall only be limited to the claims on record.</a:t>
            </a:r>
          </a:p>
          <a:p>
            <a:pPr marL="0" indent="0" algn="just">
              <a:buNone/>
            </a:pPr>
            <a:endParaRPr lang="en-GB" sz="1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The Claimant may file a reply to the defence and Counter Claim within 5 days of service of the Defendant’s defence and Counter Claim. </a:t>
            </a: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No pleadings would be allowed to be filed after reply.</a:t>
            </a:r>
          </a:p>
        </p:txBody>
      </p:sp>
      <p:pic>
        <p:nvPicPr>
          <p:cNvPr id="4"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l="35051" t="27039" r="25826" b="21214"/>
          <a:stretch>
            <a:fillRect/>
          </a:stretch>
        </p:blipFill>
        <p:spPr bwMode="auto">
          <a:xfrm>
            <a:off x="8172400" y="188641"/>
            <a:ext cx="846014" cy="648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GB" sz="2800" dirty="0">
                <a:solidFill>
                  <a:schemeClr val="bg1"/>
                </a:solidFill>
                <a:latin typeface="Times New Roman" panose="02020603050405020304" pitchFamily="18" charset="0"/>
                <a:cs typeface="Times New Roman" panose="02020603050405020304" pitchFamily="18" charset="0"/>
              </a:rPr>
              <a:t>Abandonment of Excess – Article 7(2) &amp; (3)</a:t>
            </a:r>
          </a:p>
        </p:txBody>
      </p:sp>
      <p:sp>
        <p:nvSpPr>
          <p:cNvPr id="3" name="Content Placeholder 2"/>
          <p:cNvSpPr>
            <a:spLocks noGrp="1"/>
          </p:cNvSpPr>
          <p:nvPr>
            <p:ph idx="1"/>
          </p:nvPr>
        </p:nvSpPr>
        <p:spPr>
          <a:xfrm>
            <a:off x="457200" y="1285860"/>
            <a:ext cx="8229600" cy="5286412"/>
          </a:xfrm>
        </p:spPr>
        <p:txBody>
          <a:bodyPr>
            <a:normAutofit/>
          </a:bodyPr>
          <a:lstStyle/>
          <a:p>
            <a:pPr marL="0" indent="0" algn="just">
              <a:buNone/>
            </a:pPr>
            <a:endParaRPr lang="en-GB" sz="28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If at the time the action is commenced, the Defendant intends to claim against the Claimant a liquidated money demand exceeding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general jurisdiction of the Magistrates’ Court</a:t>
            </a:r>
            <a:r>
              <a:rPr lang="en-GB"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the Defendant may file the Counter Claim in the pending Small Claims action by filing Form </a:t>
            </a:r>
            <a:r>
              <a:rPr lang="en-GB"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SCC </a:t>
            </a:r>
            <a:r>
              <a:rPr lang="en-GB"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PROVIDED that any judgment in the Defendant’s favour shall be limited to the general jurisdiction of  the Magistrates’ Court.</a:t>
            </a:r>
          </a:p>
          <a:p>
            <a:pPr marL="0" indent="0" algn="just">
              <a:buNone/>
            </a:pPr>
            <a:endParaRPr lang="en-US"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buFont typeface="Wingdings" panose="05000000000000000000" pitchFamily="2" charset="2"/>
              <a:buChar char="§"/>
            </a:pPr>
            <a:r>
              <a:rPr lang="en-GB"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 the event of the above, the Defendant/Counter Claimant shall be deemed to have abandoned the excess of the Counter Claim.</a:t>
            </a:r>
            <a:endPar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n-GB" sz="1600" dirty="0">
              <a:solidFill>
                <a:schemeClr val="bg1"/>
              </a:solidFill>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524328" y="-11731"/>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3389"/>
            <a:ext cx="8229600" cy="1143000"/>
          </a:xfrm>
        </p:spPr>
        <p:txBody>
          <a:bodyPr>
            <a:normAutofit/>
          </a:bodyPr>
          <a:lstStyle/>
          <a:p>
            <a:pPr algn="ctr"/>
            <a:r>
              <a:rPr lang="en-GB" sz="2800" dirty="0">
                <a:solidFill>
                  <a:schemeClr val="bg1"/>
                </a:solidFill>
                <a:latin typeface="Times New Roman" panose="02020603050405020304" pitchFamily="18" charset="0"/>
                <a:cs typeface="Times New Roman" panose="02020603050405020304" pitchFamily="18" charset="0"/>
              </a:rPr>
              <a:t>Non-filing of Defence and Counter-Claim – Article 6 (1) &amp; (3)</a:t>
            </a:r>
          </a:p>
        </p:txBody>
      </p:sp>
      <p:sp>
        <p:nvSpPr>
          <p:cNvPr id="3" name="Content Placeholder 2"/>
          <p:cNvSpPr>
            <a:spLocks noGrp="1"/>
          </p:cNvSpPr>
          <p:nvPr>
            <p:ph idx="1"/>
          </p:nvPr>
        </p:nvSpPr>
        <p:spPr>
          <a:xfrm>
            <a:off x="457200" y="1696389"/>
            <a:ext cx="8229600" cy="5286412"/>
          </a:xfrm>
        </p:spPr>
        <p:txBody>
          <a:bodyPr>
            <a:normAutofit/>
          </a:bodyPr>
          <a:lstStyle/>
          <a:p>
            <a:pPr algn="just">
              <a:buFont typeface="Wingdings" panose="05000000000000000000" pitchFamily="2" charset="2"/>
              <a:buChar char="§"/>
            </a:pPr>
            <a:endParaRPr lang="en-GB" sz="1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The time frame for filing a defence or admission or Counter Claim is seven (7) days from the date of service of the summons on the Defendant(s). Where a Defendant fails to file an answer to the claim of the Claimant (in the form of an a defence, an admission or a Counter Claim), he would be deemed to have admitted the claim of the Claimant. </a:t>
            </a:r>
          </a:p>
          <a:p>
            <a:pPr marL="0" indent="0" algn="just">
              <a:buNone/>
            </a:pPr>
            <a:endParaRPr lang="en-GB" sz="18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dirty="0">
                <a:solidFill>
                  <a:schemeClr val="bg1"/>
                </a:solidFill>
                <a:latin typeface="Times New Roman" panose="02020603050405020304" pitchFamily="18" charset="0"/>
                <a:cs typeface="Times New Roman" panose="02020603050405020304" pitchFamily="18" charset="0"/>
              </a:rPr>
              <a:t>The Claimant need not file an application for judgment in default of defence if the Defendant fails to file a defence to the summons within the prescribed seven (7) days from the date of service of the summons on him</a:t>
            </a:r>
            <a:r>
              <a:rPr lang="en-GB" sz="2800" dirty="0"/>
              <a:t>.</a:t>
            </a:r>
          </a:p>
        </p:txBody>
      </p:sp>
      <p:pic>
        <p:nvPicPr>
          <p:cNvPr id="4"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l="35051" t="27039" r="25826" b="21214"/>
          <a:stretch>
            <a:fillRect/>
          </a:stretch>
        </p:blipFill>
        <p:spPr bwMode="auto">
          <a:xfrm>
            <a:off x="8028384" y="188640"/>
            <a:ext cx="846014"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4966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Autofit/>
          </a:bodyPr>
          <a:lstStyle/>
          <a:p>
            <a:pPr algn="just">
              <a:buFont typeface="Wingdings" panose="05000000000000000000" pitchFamily="2" charset="2"/>
              <a:buChar char="§"/>
            </a:pPr>
            <a:endParaRPr lang="en-GB"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en-GB"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The court may however grant an extension of time to the Defendant to file his/her defence/Counter Claim to the summons, provided that the defence was filed before the summons is called for hearing but after seven (7) days of service of the summons on him/her.</a:t>
            </a:r>
          </a:p>
          <a:p>
            <a:pPr algn="just">
              <a:buFont typeface="Wingdings" panose="05000000000000000000" pitchFamily="2" charset="2"/>
              <a:buChar char="§"/>
            </a:pPr>
            <a:endParaRPr lang="en-GB" sz="18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GB" sz="2800" dirty="0">
                <a:solidFill>
                  <a:schemeClr val="bg1"/>
                </a:solidFill>
                <a:latin typeface="Times New Roman" panose="02020603050405020304" pitchFamily="18" charset="0"/>
                <a:cs typeface="Times New Roman" panose="02020603050405020304" pitchFamily="18" charset="0"/>
              </a:rPr>
              <a:t>The touchstone of adjudication is the striving by the court to hear a case on the merits with a view to deciding the matter after hearing all the parties.</a:t>
            </a:r>
          </a:p>
          <a:p>
            <a:pPr>
              <a:buNone/>
            </a:pPr>
            <a:endParaRPr lang="en-GB" sz="2800" dirty="0">
              <a:latin typeface="Times New Roman" panose="02020603050405020304" pitchFamily="18" charset="0"/>
              <a:cs typeface="Times New Roman" panose="02020603050405020304" pitchFamily="18" charset="0"/>
            </a:endParaRPr>
          </a:p>
          <a:p>
            <a:pPr>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7956376"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5425</TotalTime>
  <Words>1721</Words>
  <Application>Microsoft Office PowerPoint</Application>
  <PresentationFormat>On-screen Show (4:3)</PresentationFormat>
  <Paragraphs>147</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Times New Roman</vt:lpstr>
      <vt:lpstr>Tw Cen MT</vt:lpstr>
      <vt:lpstr>Wingdings</vt:lpstr>
      <vt:lpstr>Thatch</vt:lpstr>
      <vt:lpstr>PowerPoint Presentation</vt:lpstr>
      <vt:lpstr>Presentation Outline</vt:lpstr>
      <vt:lpstr>Introduction</vt:lpstr>
      <vt:lpstr>Defence/Admission/Counter-Claim Article 6</vt:lpstr>
      <vt:lpstr>Counter-Claim – Article 7</vt:lpstr>
      <vt:lpstr>PowerPoint Presentation</vt:lpstr>
      <vt:lpstr>Abandonment of Excess – Article 7(2) &amp; (3)</vt:lpstr>
      <vt:lpstr>Non-filing of Defence and Counter-Claim – Article 6 (1) &amp; (3)</vt:lpstr>
      <vt:lpstr>PowerPoint Presentation</vt:lpstr>
      <vt:lpstr>       Non-Appearance – Article 8 </vt:lpstr>
      <vt:lpstr>   </vt:lpstr>
      <vt:lpstr>Proceedings at the Hearing – Article 9</vt:lpstr>
      <vt:lpstr>PowerPoint Presentation</vt:lpstr>
      <vt:lpstr>PowerPoint Presentation</vt:lpstr>
      <vt:lpstr>Representation – Article 10</vt:lpstr>
      <vt:lpstr>Evidence – Article 11</vt:lpstr>
      <vt:lpstr>Judgment – Article 12 </vt:lpstr>
      <vt:lpstr>Judgment Cont.</vt:lpstr>
      <vt:lpstr>Conclusion</vt:lpstr>
      <vt:lpstr>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ESHER&amp;MAKARIOS</dc:creator>
  <cp:lastModifiedBy>Adedayo Adesina</cp:lastModifiedBy>
  <cp:revision>141</cp:revision>
  <dcterms:created xsi:type="dcterms:W3CDTF">2017-04-25T11:39:17Z</dcterms:created>
  <dcterms:modified xsi:type="dcterms:W3CDTF">2023-05-16T07:10:38Z</dcterms:modified>
</cp:coreProperties>
</file>