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media/image12.jpg" ContentType="image/jpeg"/>
  <Override PartName="/ppt/media/image14.jpg" ContentType="image/jpeg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74" r:id="rId10"/>
    <p:sldId id="275" r:id="rId11"/>
    <p:sldId id="263" r:id="rId12"/>
    <p:sldId id="276" r:id="rId13"/>
    <p:sldId id="277" r:id="rId14"/>
    <p:sldId id="267" r:id="rId15"/>
    <p:sldId id="278" r:id="rId16"/>
    <p:sldId id="279" r:id="rId17"/>
    <p:sldId id="280" r:id="rId18"/>
    <p:sldId id="271" r:id="rId19"/>
    <p:sldId id="272" r:id="rId20"/>
  </p:sldIdLst>
  <p:sldSz cx="9906000" cy="6858000" type="A4"/>
  <p:notesSz cx="9906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588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lawale Adeliyi" userId="31290303-1913-443f-a3b1-bf2fe54c691b" providerId="ADAL" clId="{95CD6788-2D0E-4A04-910E-F54FBF52CE3F}"/>
    <pc:docChg chg="custSel modSld">
      <pc:chgData name="Olawale Adeliyi" userId="31290303-1913-443f-a3b1-bf2fe54c691b" providerId="ADAL" clId="{95CD6788-2D0E-4A04-910E-F54FBF52CE3F}" dt="2023-05-15T17:59:03.896" v="192" actId="20577"/>
      <pc:docMkLst>
        <pc:docMk/>
      </pc:docMkLst>
      <pc:sldChg chg="modSp mod">
        <pc:chgData name="Olawale Adeliyi" userId="31290303-1913-443f-a3b1-bf2fe54c691b" providerId="ADAL" clId="{95CD6788-2D0E-4A04-910E-F54FBF52CE3F}" dt="2023-05-15T17:54:23.822" v="1" actId="20577"/>
        <pc:sldMkLst>
          <pc:docMk/>
          <pc:sldMk cId="0" sldId="263"/>
        </pc:sldMkLst>
        <pc:spChg chg="mod">
          <ac:chgData name="Olawale Adeliyi" userId="31290303-1913-443f-a3b1-bf2fe54c691b" providerId="ADAL" clId="{95CD6788-2D0E-4A04-910E-F54FBF52CE3F}" dt="2023-05-15T17:54:23.822" v="1" actId="20577"/>
          <ac:spMkLst>
            <pc:docMk/>
            <pc:sldMk cId="0" sldId="263"/>
            <ac:spMk id="3" creationId="{00000000-0000-0000-0000-000000000000}"/>
          </ac:spMkLst>
        </pc:spChg>
      </pc:sldChg>
      <pc:sldChg chg="modSp mod">
        <pc:chgData name="Olawale Adeliyi" userId="31290303-1913-443f-a3b1-bf2fe54c691b" providerId="ADAL" clId="{95CD6788-2D0E-4A04-910E-F54FBF52CE3F}" dt="2023-05-15T17:54:50.283" v="7" actId="20577"/>
        <pc:sldMkLst>
          <pc:docMk/>
          <pc:sldMk cId="0" sldId="267"/>
        </pc:sldMkLst>
        <pc:spChg chg="mod">
          <ac:chgData name="Olawale Adeliyi" userId="31290303-1913-443f-a3b1-bf2fe54c691b" providerId="ADAL" clId="{95CD6788-2D0E-4A04-910E-F54FBF52CE3F}" dt="2023-05-15T17:54:50.283" v="7" actId="20577"/>
          <ac:spMkLst>
            <pc:docMk/>
            <pc:sldMk cId="0" sldId="267"/>
            <ac:spMk id="4" creationId="{00000000-0000-0000-0000-000000000000}"/>
          </ac:spMkLst>
        </pc:spChg>
      </pc:sldChg>
      <pc:sldChg chg="modSp mod">
        <pc:chgData name="Olawale Adeliyi" userId="31290303-1913-443f-a3b1-bf2fe54c691b" providerId="ADAL" clId="{95CD6788-2D0E-4A04-910E-F54FBF52CE3F}" dt="2023-05-15T17:59:03.896" v="192" actId="20577"/>
        <pc:sldMkLst>
          <pc:docMk/>
          <pc:sldMk cId="1269785775" sldId="276"/>
        </pc:sldMkLst>
        <pc:spChg chg="mod">
          <ac:chgData name="Olawale Adeliyi" userId="31290303-1913-443f-a3b1-bf2fe54c691b" providerId="ADAL" clId="{95CD6788-2D0E-4A04-910E-F54FBF52CE3F}" dt="2023-05-15T17:59:03.896" v="192" actId="20577"/>
          <ac:spMkLst>
            <pc:docMk/>
            <pc:sldMk cId="1269785775" sldId="276"/>
            <ac:spMk id="13" creationId="{00000000-0000-0000-0000-000000000000}"/>
          </ac:spMkLst>
        </pc:spChg>
      </pc:sldChg>
      <pc:sldChg chg="modSp mod">
        <pc:chgData name="Olawale Adeliyi" userId="31290303-1913-443f-a3b1-bf2fe54c691b" providerId="ADAL" clId="{95CD6788-2D0E-4A04-910E-F54FBF52CE3F}" dt="2023-05-15T17:54:40.417" v="5" actId="20577"/>
        <pc:sldMkLst>
          <pc:docMk/>
          <pc:sldMk cId="3132093696" sldId="277"/>
        </pc:sldMkLst>
        <pc:spChg chg="mod">
          <ac:chgData name="Olawale Adeliyi" userId="31290303-1913-443f-a3b1-bf2fe54c691b" providerId="ADAL" clId="{95CD6788-2D0E-4A04-910E-F54FBF52CE3F}" dt="2023-05-15T17:54:40.417" v="5" actId="20577"/>
          <ac:spMkLst>
            <pc:docMk/>
            <pc:sldMk cId="3132093696" sldId="277"/>
            <ac:spMk id="11" creationId="{00000000-0000-0000-0000-000000000000}"/>
          </ac:spMkLst>
        </pc:spChg>
      </pc:sldChg>
      <pc:sldChg chg="modSp mod">
        <pc:chgData name="Olawale Adeliyi" userId="31290303-1913-443f-a3b1-bf2fe54c691b" providerId="ADAL" clId="{95CD6788-2D0E-4A04-910E-F54FBF52CE3F}" dt="2023-05-15T17:55:03.062" v="13" actId="20577"/>
        <pc:sldMkLst>
          <pc:docMk/>
          <pc:sldMk cId="1507732424" sldId="278"/>
        </pc:sldMkLst>
        <pc:spChg chg="mod">
          <ac:chgData name="Olawale Adeliyi" userId="31290303-1913-443f-a3b1-bf2fe54c691b" providerId="ADAL" clId="{95CD6788-2D0E-4A04-910E-F54FBF52CE3F}" dt="2023-05-15T17:55:03.062" v="13" actId="20577"/>
          <ac:spMkLst>
            <pc:docMk/>
            <pc:sldMk cId="1507732424" sldId="278"/>
            <ac:spMk id="6" creationId="{00000000-0000-0000-0000-000000000000}"/>
          </ac:spMkLst>
        </pc:spChg>
      </pc:sldChg>
      <pc:sldChg chg="modSp mod">
        <pc:chgData name="Olawale Adeliyi" userId="31290303-1913-443f-a3b1-bf2fe54c691b" providerId="ADAL" clId="{95CD6788-2D0E-4A04-910E-F54FBF52CE3F}" dt="2023-05-15T17:58:41.907" v="188" actId="1076"/>
        <pc:sldMkLst>
          <pc:docMk/>
          <pc:sldMk cId="1726913843" sldId="280"/>
        </pc:sldMkLst>
        <pc:spChg chg="mod">
          <ac:chgData name="Olawale Adeliyi" userId="31290303-1913-443f-a3b1-bf2fe54c691b" providerId="ADAL" clId="{95CD6788-2D0E-4A04-910E-F54FBF52CE3F}" dt="2023-05-15T17:58:38.206" v="187" actId="14100"/>
          <ac:spMkLst>
            <pc:docMk/>
            <pc:sldMk cId="1726913843" sldId="280"/>
            <ac:spMk id="11" creationId="{00000000-0000-0000-0000-000000000000}"/>
          </ac:spMkLst>
        </pc:spChg>
        <pc:spChg chg="mod">
          <ac:chgData name="Olawale Adeliyi" userId="31290303-1913-443f-a3b1-bf2fe54c691b" providerId="ADAL" clId="{95CD6788-2D0E-4A04-910E-F54FBF52CE3F}" dt="2023-05-15T17:58:41.907" v="188" actId="1076"/>
          <ac:spMkLst>
            <pc:docMk/>
            <pc:sldMk cId="1726913843" sldId="280"/>
            <ac:spMk id="14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7812024" y="138683"/>
            <a:ext cx="1952244" cy="4815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38200" y="1066800"/>
            <a:ext cx="7955020" cy="4546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95"/>
              </a:lnSpc>
              <a:spcBef>
                <a:spcPts val="189"/>
              </a:spcBef>
            </a:pPr>
            <a:r>
              <a:rPr sz="3600" b="1" spc="0" dirty="0">
                <a:solidFill>
                  <a:srgbClr val="C00000"/>
                </a:solidFill>
                <a:latin typeface="Arial Narrow"/>
                <a:cs typeface="Arial Narrow"/>
              </a:rPr>
              <a:t>MARKING</a:t>
            </a:r>
            <a:r>
              <a:rPr sz="3600" b="1" spc="-9" dirty="0">
                <a:solidFill>
                  <a:srgbClr val="C00000"/>
                </a:solidFill>
                <a:latin typeface="Arial Narrow"/>
                <a:cs typeface="Arial Narrow"/>
              </a:rPr>
              <a:t> </a:t>
            </a:r>
            <a:r>
              <a:rPr sz="3600" b="1" spc="0" dirty="0">
                <a:solidFill>
                  <a:srgbClr val="C00000"/>
                </a:solidFill>
                <a:latin typeface="Arial Narrow"/>
                <a:cs typeface="Arial Narrow"/>
              </a:rPr>
              <a:t>AND</a:t>
            </a:r>
            <a:r>
              <a:rPr lang="en-GB" sz="3600" b="1" spc="0" dirty="0">
                <a:solidFill>
                  <a:srgbClr val="C00000"/>
                </a:solidFill>
                <a:latin typeface="Arial Narrow"/>
                <a:cs typeface="Arial Narrow"/>
              </a:rPr>
              <a:t> PAYMENT OF FILING FEES </a:t>
            </a:r>
            <a:endParaRPr sz="3600" dirty="0">
              <a:latin typeface="Arial Narrow"/>
              <a:cs typeface="Arial Narrow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15656" y="5791200"/>
            <a:ext cx="19522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cap="small" dirty="0">
                <a:latin typeface="Futura Md BT" panose="020B0602020204020303" pitchFamily="34" charset="0"/>
              </a:rPr>
              <a:t>Presented by</a:t>
            </a:r>
          </a:p>
          <a:p>
            <a:pPr algn="r"/>
            <a:r>
              <a:rPr lang="en-GB" sz="1400" cap="small" dirty="0">
                <a:latin typeface="Futura Md BT" panose="020B0602020204020303" pitchFamily="34" charset="0"/>
              </a:rPr>
              <a:t> Olawale Adeliyi, esq.</a:t>
            </a:r>
          </a:p>
          <a:p>
            <a:pPr algn="r"/>
            <a:r>
              <a:rPr lang="en-GB" sz="1400" cap="small" dirty="0">
                <a:latin typeface="Futura Md BT" panose="020B0602020204020303" pitchFamily="34" charset="0"/>
              </a:rPr>
              <a:t>Banwo &amp; </a:t>
            </a:r>
            <a:r>
              <a:rPr lang="en-GB" sz="1400" cap="small" dirty="0" err="1">
                <a:latin typeface="Futura Md BT" panose="020B0602020204020303" pitchFamily="34" charset="0"/>
              </a:rPr>
              <a:t>ighodalo</a:t>
            </a:r>
            <a:endParaRPr lang="en-GB" sz="1400" cap="small" dirty="0">
              <a:latin typeface="Futura Md BT" panose="020B0602020204020303" pitchFamily="34" charset="0"/>
            </a:endParaRPr>
          </a:p>
          <a:p>
            <a:pPr algn="r"/>
            <a:r>
              <a:rPr lang="en-GB" sz="1400" cap="small" dirty="0">
                <a:latin typeface="Futura Md BT" panose="020B0602020204020303" pitchFamily="34" charset="0"/>
              </a:rPr>
              <a:t>May  2023</a:t>
            </a:r>
          </a:p>
        </p:txBody>
      </p:sp>
      <p:sp>
        <p:nvSpPr>
          <p:cNvPr id="2" name="Rectangle 1"/>
          <p:cNvSpPr/>
          <p:nvPr/>
        </p:nvSpPr>
        <p:spPr>
          <a:xfrm>
            <a:off x="818322" y="2942843"/>
            <a:ext cx="8262198" cy="1123128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SMALL CLAIMS  COURT </a:t>
            </a:r>
            <a:endParaRPr lang="en-GB" sz="6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7812024" y="138683"/>
            <a:ext cx="1952244" cy="4815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0"/>
            <a:ext cx="7760208" cy="6568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04927" y="81602"/>
            <a:ext cx="6173337" cy="5386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 sz="2800" dirty="0">
              <a:latin typeface="Arial Narrow"/>
              <a:cs typeface="Arial Narrow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495790" y="6409819"/>
            <a:ext cx="106679" cy="1595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80"/>
              </a:lnSpc>
              <a:spcBef>
                <a:spcPts val="59"/>
              </a:spcBef>
            </a:pPr>
            <a:r>
              <a:rPr sz="1050" spc="0" dirty="0">
                <a:latin typeface="Arial Narrow"/>
                <a:cs typeface="Arial Narrow"/>
              </a:rPr>
              <a:t>8</a:t>
            </a:r>
            <a:endParaRPr sz="1050">
              <a:latin typeface="Arial Narrow"/>
              <a:cs typeface="Arial Narrow"/>
            </a:endParaRPr>
          </a:p>
        </p:txBody>
      </p:sp>
      <p:sp>
        <p:nvSpPr>
          <p:cNvPr id="8" name="object 19"/>
          <p:cNvSpPr/>
          <p:nvPr/>
        </p:nvSpPr>
        <p:spPr>
          <a:xfrm>
            <a:off x="4868925" y="1936941"/>
            <a:ext cx="4733544" cy="31562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15"/>
          <p:cNvSpPr txBox="1"/>
          <p:nvPr/>
        </p:nvSpPr>
        <p:spPr>
          <a:xfrm>
            <a:off x="230327" y="164083"/>
            <a:ext cx="6844792" cy="5377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919">
              <a:lnSpc>
                <a:spcPts val="3585"/>
              </a:lnSpc>
              <a:spcBef>
                <a:spcPts val="179"/>
              </a:spcBef>
            </a:pPr>
            <a:r>
              <a:rPr sz="3400" b="1" spc="0" dirty="0">
                <a:solidFill>
                  <a:srgbClr val="FFFFFF"/>
                </a:solidFill>
                <a:latin typeface="Arial Narrow"/>
                <a:cs typeface="Arial Narrow"/>
              </a:rPr>
              <a:t>Small</a:t>
            </a:r>
            <a:r>
              <a:rPr sz="3400" b="1" spc="-74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3400" b="1" spc="0" dirty="0">
                <a:solidFill>
                  <a:srgbClr val="FFFFFF"/>
                </a:solidFill>
                <a:latin typeface="Arial Narrow"/>
                <a:cs typeface="Arial Narrow"/>
              </a:rPr>
              <a:t>Claims</a:t>
            </a:r>
            <a:r>
              <a:rPr sz="3400" b="1" spc="-91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3400" b="1" spc="0" dirty="0">
                <a:solidFill>
                  <a:srgbClr val="FFFFFF"/>
                </a:solidFill>
                <a:latin typeface="Arial Narrow"/>
                <a:cs typeface="Arial Narrow"/>
              </a:rPr>
              <a:t>Court</a:t>
            </a:r>
            <a:r>
              <a:rPr sz="3400" b="1" spc="14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3400" b="1" spc="0" dirty="0">
                <a:solidFill>
                  <a:srgbClr val="FFFFFF"/>
                </a:solidFill>
                <a:latin typeface="Arial Narrow"/>
                <a:cs typeface="Arial Narrow"/>
              </a:rPr>
              <a:t>Practice</a:t>
            </a:r>
            <a:endParaRPr sz="3400" dirty="0">
              <a:latin typeface="Arial Narrow"/>
              <a:cs typeface="Arial Narrow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57200" y="1241598"/>
            <a:ext cx="4363758" cy="462580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ctr">
              <a:lnSpc>
                <a:spcPts val="2355"/>
              </a:lnSpc>
              <a:spcBef>
                <a:spcPts val="117"/>
              </a:spcBef>
            </a:pPr>
            <a:endParaRPr lang="en-GB" sz="3600" b="1" spc="4" dirty="0">
              <a:latin typeface="Arial Narrow"/>
              <a:cs typeface="Arial Narrow"/>
            </a:endParaRPr>
          </a:p>
          <a:p>
            <a:pPr marL="12700" algn="ctr"/>
            <a:r>
              <a:rPr lang="en-GB" sz="3600" spc="4" dirty="0">
                <a:latin typeface="Arial Narrow"/>
                <a:cs typeface="Arial Narrow"/>
              </a:rPr>
              <a:t>The action shall be commenced upon completion of a Small Claims Complaint Form as in Form SCC 2, following which the Registrar will issue Form SCC 3</a:t>
            </a:r>
            <a:r>
              <a:rPr lang="en-GB" sz="3600" b="1" spc="4" dirty="0">
                <a:latin typeface="Arial Narrow"/>
                <a:cs typeface="Arial Narrow"/>
              </a:rPr>
              <a:t>.</a:t>
            </a:r>
            <a:endParaRPr sz="3600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132093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Content Placeholder 3">
            <a:extLst>
              <a:ext uri="{FF2B5EF4-FFF2-40B4-BE49-F238E27FC236}">
                <a16:creationId xmlns:a16="http://schemas.microsoft.com/office/drawing/2014/main" id="{09AD7D1C-DF27-4A5D-82A6-B48EC7DE547C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304800"/>
            <a:ext cx="6400800" cy="6553200"/>
          </a:xfrm>
          <a:prstGeom prst="rect">
            <a:avLst/>
          </a:prstGeom>
        </p:spPr>
      </p:pic>
      <p:sp>
        <p:nvSpPr>
          <p:cNvPr id="4" name="object 15"/>
          <p:cNvSpPr txBox="1"/>
          <p:nvPr/>
        </p:nvSpPr>
        <p:spPr>
          <a:xfrm>
            <a:off x="228600" y="152400"/>
            <a:ext cx="2667000" cy="1778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rial Narrow" panose="020B0606020202030204" pitchFamily="34" charset="0"/>
              </a:rPr>
              <a:t>FORM SCC 2</a:t>
            </a:r>
          </a:p>
          <a:p>
            <a:r>
              <a:rPr lang="en-US" sz="3600" b="1" dirty="0">
                <a:solidFill>
                  <a:srgbClr val="C00000"/>
                </a:solidFill>
                <a:latin typeface="Arial Narrow" panose="020B0606020202030204" pitchFamily="34" charset="0"/>
                <a:cs typeface="Arial Narrow"/>
              </a:rPr>
              <a:t>Complaint Form</a:t>
            </a:r>
            <a:endParaRPr lang="en-US" sz="3600" dirty="0">
              <a:solidFill>
                <a:srgbClr val="C00000"/>
              </a:solidFill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5"/>
          <p:cNvSpPr txBox="1"/>
          <p:nvPr/>
        </p:nvSpPr>
        <p:spPr>
          <a:xfrm>
            <a:off x="609600" y="304800"/>
            <a:ext cx="2667000" cy="1143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919">
              <a:lnSpc>
                <a:spcPts val="3585"/>
              </a:lnSpc>
              <a:spcBef>
                <a:spcPts val="179"/>
              </a:spcBef>
            </a:pPr>
            <a:r>
              <a:rPr sz="2400" b="1" spc="0" dirty="0">
                <a:solidFill>
                  <a:srgbClr val="C00000"/>
                </a:solidFill>
                <a:latin typeface="Arial Narrow"/>
                <a:cs typeface="Arial Narrow"/>
              </a:rPr>
              <a:t>Small</a:t>
            </a:r>
            <a:r>
              <a:rPr sz="2400" b="1" spc="-74" dirty="0">
                <a:solidFill>
                  <a:srgbClr val="C00000"/>
                </a:solidFill>
                <a:latin typeface="Arial Narrow"/>
                <a:cs typeface="Arial Narrow"/>
              </a:rPr>
              <a:t> </a:t>
            </a:r>
            <a:r>
              <a:rPr sz="2400" b="1" spc="0" dirty="0">
                <a:solidFill>
                  <a:srgbClr val="C00000"/>
                </a:solidFill>
                <a:latin typeface="Arial Narrow"/>
                <a:cs typeface="Arial Narrow"/>
              </a:rPr>
              <a:t>Claims</a:t>
            </a:r>
            <a:r>
              <a:rPr sz="2400" b="1" spc="-91" dirty="0">
                <a:solidFill>
                  <a:srgbClr val="C00000"/>
                </a:solidFill>
                <a:latin typeface="Arial Narrow"/>
                <a:cs typeface="Arial Narrow"/>
              </a:rPr>
              <a:t> </a:t>
            </a:r>
            <a:r>
              <a:rPr sz="2400" b="1" spc="0" dirty="0">
                <a:solidFill>
                  <a:srgbClr val="C00000"/>
                </a:solidFill>
                <a:latin typeface="Arial Narrow"/>
                <a:cs typeface="Arial Narrow"/>
              </a:rPr>
              <a:t>Court</a:t>
            </a:r>
            <a:r>
              <a:rPr sz="2400" b="1" spc="14" dirty="0">
                <a:solidFill>
                  <a:srgbClr val="C00000"/>
                </a:solidFill>
                <a:latin typeface="Arial Narrow"/>
                <a:cs typeface="Arial Narrow"/>
              </a:rPr>
              <a:t> </a:t>
            </a:r>
            <a:r>
              <a:rPr sz="2400" b="1" spc="0" dirty="0">
                <a:solidFill>
                  <a:srgbClr val="C00000"/>
                </a:solidFill>
                <a:latin typeface="Arial Narrow"/>
                <a:cs typeface="Arial Narrow"/>
              </a:rPr>
              <a:t>Practice</a:t>
            </a:r>
            <a:r>
              <a:rPr lang="en-US" sz="2400" b="1" spc="0" dirty="0">
                <a:solidFill>
                  <a:srgbClr val="C00000"/>
                </a:solidFill>
                <a:latin typeface="Arial Narrow"/>
                <a:cs typeface="Arial Narrow"/>
              </a:rPr>
              <a:t>/Procedure</a:t>
            </a:r>
            <a:endParaRPr lang="en-GB" sz="2400" b="1" spc="0" dirty="0">
              <a:solidFill>
                <a:srgbClr val="C00000"/>
              </a:solidFill>
              <a:latin typeface="Arial Narrow"/>
              <a:cs typeface="Arial Narrow"/>
            </a:endParaRPr>
          </a:p>
          <a:p>
            <a:pPr marL="13919">
              <a:lnSpc>
                <a:spcPts val="3585"/>
              </a:lnSpc>
              <a:spcBef>
                <a:spcPts val="179"/>
              </a:spcBef>
            </a:pPr>
            <a:endParaRPr lang="en-GB" sz="3400" b="1" dirty="0">
              <a:solidFill>
                <a:srgbClr val="C00000"/>
              </a:solidFill>
              <a:latin typeface="Arial Narrow"/>
              <a:cs typeface="Arial Narrow"/>
            </a:endParaRPr>
          </a:p>
          <a:p>
            <a:pPr marL="13919">
              <a:lnSpc>
                <a:spcPts val="3585"/>
              </a:lnSpc>
              <a:spcBef>
                <a:spcPts val="179"/>
              </a:spcBef>
            </a:pPr>
            <a:r>
              <a:rPr lang="en-GB" sz="3600" b="1" dirty="0">
                <a:solidFill>
                  <a:srgbClr val="FFFFFF"/>
                </a:solidFill>
                <a:latin typeface="Arial Narrow"/>
                <a:cs typeface="Arial Narrow"/>
              </a:rPr>
              <a:t>Marking</a:t>
            </a:r>
            <a:endParaRPr lang="en-GB" sz="3600" dirty="0">
              <a:latin typeface="Arial Narrow"/>
              <a:cs typeface="Arial Narrow"/>
            </a:endParaRPr>
          </a:p>
          <a:p>
            <a:pPr marL="13919">
              <a:lnSpc>
                <a:spcPts val="3585"/>
              </a:lnSpc>
              <a:spcBef>
                <a:spcPts val="179"/>
              </a:spcBef>
            </a:pPr>
            <a:r>
              <a:rPr lang="en-GB" sz="3600" b="1" dirty="0">
                <a:latin typeface="Arial Narrow"/>
                <a:cs typeface="Arial Narrow"/>
              </a:rPr>
              <a:t>Marking</a:t>
            </a:r>
            <a:endParaRPr lang="en-GB" sz="3600" dirty="0">
              <a:latin typeface="Arial Narrow"/>
              <a:cs typeface="Arial Narrow"/>
            </a:endParaRPr>
          </a:p>
          <a:p>
            <a:pPr marL="13919">
              <a:lnSpc>
                <a:spcPts val="3585"/>
              </a:lnSpc>
              <a:spcBef>
                <a:spcPts val="179"/>
              </a:spcBef>
            </a:pPr>
            <a:endParaRPr sz="3400" dirty="0">
              <a:latin typeface="Arial Narrow"/>
              <a:cs typeface="Arial Narrow"/>
            </a:endParaRPr>
          </a:p>
        </p:txBody>
      </p:sp>
      <p:sp>
        <p:nvSpPr>
          <p:cNvPr id="4" name="object 12"/>
          <p:cNvSpPr/>
          <p:nvPr/>
        </p:nvSpPr>
        <p:spPr>
          <a:xfrm>
            <a:off x="5105400" y="215900"/>
            <a:ext cx="4648200" cy="641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11"/>
          <p:cNvSpPr txBox="1"/>
          <p:nvPr/>
        </p:nvSpPr>
        <p:spPr>
          <a:xfrm>
            <a:off x="609600" y="2667000"/>
            <a:ext cx="3352800" cy="2895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ctr">
              <a:lnSpc>
                <a:spcPts val="2355"/>
              </a:lnSpc>
              <a:spcBef>
                <a:spcPts val="117"/>
              </a:spcBef>
            </a:pPr>
            <a:endParaRPr lang="en-GB" sz="3600" b="1" spc="4" dirty="0">
              <a:latin typeface="Arial Narrow"/>
              <a:cs typeface="Arial Narrow"/>
            </a:endParaRPr>
          </a:p>
          <a:p>
            <a:pPr marL="12700" algn="just"/>
            <a:r>
              <a:rPr lang="en-GB" sz="2400" spc="4" dirty="0">
                <a:latin typeface="Arial Narrow"/>
                <a:cs typeface="Arial Narrow"/>
              </a:rPr>
              <a:t>The very essence of marking is to register claims that have complied with all the provisions set out in the Article 2 of the Delta State Small Claims Court Practice Directions, 2023.</a:t>
            </a:r>
            <a:endParaRPr sz="2400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5077324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7812024" y="138683"/>
            <a:ext cx="1952244" cy="4815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0"/>
            <a:ext cx="7760208" cy="6568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04927" y="81602"/>
            <a:ext cx="6173337" cy="5386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 sz="2800" dirty="0">
              <a:latin typeface="Arial Narrow"/>
              <a:cs typeface="Arial Narrow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495790" y="6409819"/>
            <a:ext cx="106679" cy="1595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80"/>
              </a:lnSpc>
              <a:spcBef>
                <a:spcPts val="59"/>
              </a:spcBef>
            </a:pPr>
            <a:r>
              <a:rPr sz="1050" spc="0" dirty="0">
                <a:latin typeface="Arial Narrow"/>
                <a:cs typeface="Arial Narrow"/>
              </a:rPr>
              <a:t>8</a:t>
            </a:r>
            <a:endParaRPr sz="1050">
              <a:latin typeface="Arial Narrow"/>
              <a:cs typeface="Arial Narrow"/>
            </a:endParaRPr>
          </a:p>
        </p:txBody>
      </p:sp>
      <p:sp>
        <p:nvSpPr>
          <p:cNvPr id="9" name="object 15"/>
          <p:cNvSpPr txBox="1"/>
          <p:nvPr/>
        </p:nvSpPr>
        <p:spPr>
          <a:xfrm>
            <a:off x="230327" y="164083"/>
            <a:ext cx="6844792" cy="5377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919">
              <a:lnSpc>
                <a:spcPts val="3585"/>
              </a:lnSpc>
              <a:spcBef>
                <a:spcPts val="179"/>
              </a:spcBef>
            </a:pPr>
            <a:r>
              <a:rPr lang="en-GB" sz="3400" b="1" spc="0" dirty="0">
                <a:solidFill>
                  <a:srgbClr val="FFFFFF"/>
                </a:solidFill>
                <a:latin typeface="Arial Narrow"/>
                <a:cs typeface="Arial Narrow"/>
              </a:rPr>
              <a:t>Payment of Filing Fees</a:t>
            </a:r>
            <a:endParaRPr sz="3400" dirty="0">
              <a:latin typeface="Arial Narrow"/>
              <a:cs typeface="Arial Narrow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68427" y="865953"/>
            <a:ext cx="8610600" cy="226360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55600" indent="-342900" algn="just">
              <a:buFont typeface="Wingdings" panose="05000000000000000000" pitchFamily="2" charset="2"/>
              <a:buChar char="q"/>
            </a:pPr>
            <a:r>
              <a:rPr lang="en-GB" sz="2400" spc="4" dirty="0">
                <a:latin typeface="Arial Narrow"/>
                <a:cs typeface="Arial Narrow"/>
              </a:rPr>
              <a:t>Payment of filing fees is regulated by Article 3 of the Practice Directions</a:t>
            </a:r>
          </a:p>
          <a:p>
            <a:pPr marL="355600" indent="-342900" algn="just">
              <a:buFont typeface="Wingdings" panose="05000000000000000000" pitchFamily="2" charset="2"/>
              <a:buChar char="q"/>
            </a:pPr>
            <a:endParaRPr lang="en-GB" sz="2400" spc="4" dirty="0">
              <a:latin typeface="Arial Narrow"/>
              <a:cs typeface="Arial Narrow"/>
            </a:endParaRPr>
          </a:p>
          <a:p>
            <a:pPr marL="355600" indent="-342900" algn="just">
              <a:buFont typeface="Wingdings" panose="05000000000000000000" pitchFamily="2" charset="2"/>
              <a:buChar char="q"/>
            </a:pPr>
            <a:r>
              <a:rPr lang="en-GB" sz="2400" spc="4" dirty="0">
                <a:latin typeface="Arial Narrow"/>
                <a:cs typeface="Arial Narrow"/>
              </a:rPr>
              <a:t>The Registrar in charge of the Small Claims Registry shall cause the Claim to be marked “Qualified for Small Claims” and direct the Claimant to pay appropriate filing fees.</a:t>
            </a:r>
            <a:endParaRPr sz="2400" dirty="0">
              <a:latin typeface="Arial Narrow"/>
              <a:cs typeface="Arial Narrow"/>
            </a:endParaRPr>
          </a:p>
        </p:txBody>
      </p:sp>
      <p:sp>
        <p:nvSpPr>
          <p:cNvPr id="10" name="object 17"/>
          <p:cNvSpPr/>
          <p:nvPr/>
        </p:nvSpPr>
        <p:spPr>
          <a:xfrm>
            <a:off x="1905000" y="2802636"/>
            <a:ext cx="6240780" cy="40553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023955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7812024" y="138683"/>
            <a:ext cx="1952244" cy="4815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0"/>
            <a:ext cx="7760208" cy="6568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04927" y="81602"/>
            <a:ext cx="6173337" cy="5386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 sz="2800" dirty="0">
              <a:latin typeface="Arial Narrow"/>
              <a:cs typeface="Arial Narrow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495790" y="6409819"/>
            <a:ext cx="106679" cy="1595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80"/>
              </a:lnSpc>
              <a:spcBef>
                <a:spcPts val="59"/>
              </a:spcBef>
            </a:pPr>
            <a:r>
              <a:rPr sz="1050" spc="0" dirty="0">
                <a:latin typeface="Arial Narrow"/>
                <a:cs typeface="Arial Narrow"/>
              </a:rPr>
              <a:t>8</a:t>
            </a:r>
            <a:endParaRPr sz="1050">
              <a:latin typeface="Arial Narrow"/>
              <a:cs typeface="Arial Narrow"/>
            </a:endParaRPr>
          </a:p>
        </p:txBody>
      </p:sp>
      <p:sp>
        <p:nvSpPr>
          <p:cNvPr id="9" name="object 15"/>
          <p:cNvSpPr txBox="1"/>
          <p:nvPr/>
        </p:nvSpPr>
        <p:spPr>
          <a:xfrm>
            <a:off x="230327" y="164083"/>
            <a:ext cx="6844792" cy="5377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919">
              <a:lnSpc>
                <a:spcPts val="3585"/>
              </a:lnSpc>
              <a:spcBef>
                <a:spcPts val="179"/>
              </a:spcBef>
            </a:pPr>
            <a:r>
              <a:rPr lang="en-GB" sz="3400" b="1" spc="0" dirty="0">
                <a:solidFill>
                  <a:srgbClr val="FFFFFF"/>
                </a:solidFill>
                <a:latin typeface="Arial Narrow"/>
                <a:cs typeface="Arial Narrow"/>
              </a:rPr>
              <a:t>Payment of Filing Fees</a:t>
            </a:r>
            <a:endParaRPr sz="3400" dirty="0">
              <a:latin typeface="Arial Narrow"/>
              <a:cs typeface="Arial Narrow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81000" y="620267"/>
            <a:ext cx="5446573" cy="59490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55600" indent="-342900" algn="just">
              <a:buFont typeface="Wingdings" panose="05000000000000000000" pitchFamily="2" charset="2"/>
              <a:buChar char="q"/>
            </a:pPr>
            <a:r>
              <a:rPr lang="en-GB" sz="2400" spc="4" dirty="0">
                <a:latin typeface="Arial Narrow"/>
                <a:cs typeface="Arial Narrow"/>
              </a:rPr>
              <a:t>The Registrar/Assistant Chief Registrar/other person in charge – has the duty of ensuring that all has been complied with. He is also in charge of supervision of the entire process, including scrutinization of the necessary forms.</a:t>
            </a:r>
          </a:p>
          <a:p>
            <a:pPr marL="355600" indent="-342900" algn="just">
              <a:buFont typeface="Wingdings" panose="05000000000000000000" pitchFamily="2" charset="2"/>
              <a:buChar char="q"/>
            </a:pPr>
            <a:endParaRPr lang="en-GB" sz="2400" spc="4" dirty="0">
              <a:latin typeface="Arial Narrow"/>
              <a:cs typeface="Arial Narrow"/>
            </a:endParaRPr>
          </a:p>
          <a:p>
            <a:pPr marL="355600" indent="-342900" algn="just">
              <a:buFont typeface="Wingdings" panose="05000000000000000000" pitchFamily="2" charset="2"/>
              <a:buChar char="q"/>
            </a:pPr>
            <a:r>
              <a:rPr lang="en-GB" sz="2400" spc="4" dirty="0">
                <a:latin typeface="Arial Narrow"/>
                <a:cs typeface="Arial Narrow"/>
              </a:rPr>
              <a:t>The Assistant Chief Registrar in charge of the Small Claims Court– has the duty of endorsing a claim with the words “Qualified for Small claims” and to forward the case files to the Administrative Magistrate for assignment.</a:t>
            </a:r>
          </a:p>
          <a:p>
            <a:pPr marL="12700" algn="just"/>
            <a:endParaRPr lang="en-GB" sz="2400" spc="4" dirty="0">
              <a:latin typeface="Arial Narrow"/>
              <a:cs typeface="Arial Narrow"/>
            </a:endParaRPr>
          </a:p>
          <a:p>
            <a:pPr marL="355600" indent="-342900" algn="just">
              <a:buFont typeface="Wingdings" panose="05000000000000000000" pitchFamily="2" charset="2"/>
              <a:buChar char="q"/>
            </a:pPr>
            <a:r>
              <a:rPr lang="en-GB" sz="2400" spc="4" dirty="0">
                <a:latin typeface="Arial Narrow"/>
                <a:cs typeface="Arial Narrow"/>
              </a:rPr>
              <a:t>Any other person in charge of the Small Claims Registry – an auxiliary role by court officials to ensure that there is no delay in the filing.</a:t>
            </a:r>
            <a:endParaRPr sz="2400" dirty="0">
              <a:latin typeface="Arial Narrow"/>
              <a:cs typeface="Arial Narrow"/>
            </a:endParaRPr>
          </a:p>
        </p:txBody>
      </p:sp>
      <p:sp>
        <p:nvSpPr>
          <p:cNvPr id="12" name="object 30"/>
          <p:cNvSpPr/>
          <p:nvPr/>
        </p:nvSpPr>
        <p:spPr>
          <a:xfrm>
            <a:off x="6935724" y="739325"/>
            <a:ext cx="1752600" cy="19053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31"/>
          <p:cNvSpPr/>
          <p:nvPr/>
        </p:nvSpPr>
        <p:spPr>
          <a:xfrm>
            <a:off x="6256020" y="2228177"/>
            <a:ext cx="3239770" cy="18567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32"/>
          <p:cNvSpPr/>
          <p:nvPr/>
        </p:nvSpPr>
        <p:spPr>
          <a:xfrm>
            <a:off x="6014881" y="4129954"/>
            <a:ext cx="3749387" cy="18159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69138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/>
          <p:nvPr/>
        </p:nvSpPr>
        <p:spPr>
          <a:xfrm>
            <a:off x="7812024" y="138683"/>
            <a:ext cx="1952244" cy="4815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41959" y="0"/>
            <a:ext cx="1752600" cy="1524000"/>
          </a:xfrm>
          <a:custGeom>
            <a:avLst/>
            <a:gdLst/>
            <a:ahLst/>
            <a:cxnLst/>
            <a:rect l="l" t="t" r="r" b="b"/>
            <a:pathLst>
              <a:path w="1752600" h="1524000">
                <a:moveTo>
                  <a:pt x="0" y="1524000"/>
                </a:moveTo>
                <a:lnTo>
                  <a:pt x="1752600" y="1524000"/>
                </a:lnTo>
                <a:lnTo>
                  <a:pt x="1752600" y="0"/>
                </a:lnTo>
                <a:lnTo>
                  <a:pt x="0" y="0"/>
                </a:lnTo>
                <a:lnTo>
                  <a:pt x="0" y="1524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80474" y="608235"/>
            <a:ext cx="4800600" cy="2362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572005" y="3276600"/>
            <a:ext cx="7216141" cy="28614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spcBef>
                <a:spcPts val="1200"/>
              </a:spcBef>
            </a:pPr>
            <a:r>
              <a:rPr sz="2800" b="1" spc="0" dirty="0">
                <a:latin typeface="Arial Narrow"/>
                <a:cs typeface="Arial Narrow"/>
              </a:rPr>
              <a:t>The</a:t>
            </a:r>
            <a:r>
              <a:rPr sz="2800" b="1" spc="-40" dirty="0">
                <a:latin typeface="Arial Narrow"/>
                <a:cs typeface="Arial Narrow"/>
              </a:rPr>
              <a:t> </a:t>
            </a:r>
            <a:r>
              <a:rPr sz="2800" b="1" spc="0" dirty="0">
                <a:latin typeface="Arial Narrow"/>
                <a:cs typeface="Arial Narrow"/>
              </a:rPr>
              <a:t>Small</a:t>
            </a:r>
            <a:r>
              <a:rPr sz="2800" b="1" spc="-61" dirty="0">
                <a:latin typeface="Arial Narrow"/>
                <a:cs typeface="Arial Narrow"/>
              </a:rPr>
              <a:t> </a:t>
            </a:r>
            <a:r>
              <a:rPr sz="2800" b="1" spc="0" dirty="0">
                <a:latin typeface="Arial Narrow"/>
                <a:cs typeface="Arial Narrow"/>
              </a:rPr>
              <a:t>Claims</a:t>
            </a:r>
            <a:r>
              <a:rPr sz="2800" b="1" spc="-75" dirty="0">
                <a:latin typeface="Arial Narrow"/>
                <a:cs typeface="Arial Narrow"/>
              </a:rPr>
              <a:t> </a:t>
            </a:r>
            <a:r>
              <a:rPr sz="2800" b="1" spc="0" dirty="0">
                <a:latin typeface="Arial Narrow"/>
                <a:cs typeface="Arial Narrow"/>
              </a:rPr>
              <a:t>C</a:t>
            </a:r>
            <a:r>
              <a:rPr sz="2800" b="1" spc="9" dirty="0">
                <a:latin typeface="Arial Narrow"/>
                <a:cs typeface="Arial Narrow"/>
              </a:rPr>
              <a:t>o</a:t>
            </a:r>
            <a:r>
              <a:rPr sz="2800" b="1" spc="0" dirty="0">
                <a:latin typeface="Arial Narrow"/>
                <a:cs typeface="Arial Narrow"/>
              </a:rPr>
              <a:t>urt Registry</a:t>
            </a:r>
            <a:r>
              <a:rPr sz="2800" b="1" spc="-91" dirty="0">
                <a:latin typeface="Arial Narrow"/>
                <a:cs typeface="Arial Narrow"/>
              </a:rPr>
              <a:t> </a:t>
            </a:r>
            <a:r>
              <a:rPr sz="2800" b="1" spc="0" dirty="0">
                <a:latin typeface="Arial Narrow"/>
                <a:cs typeface="Arial Narrow"/>
              </a:rPr>
              <a:t>is</a:t>
            </a:r>
            <a:r>
              <a:rPr sz="2800" b="1" spc="-19" dirty="0">
                <a:latin typeface="Arial Narrow"/>
                <a:cs typeface="Arial Narrow"/>
              </a:rPr>
              <a:t> </a:t>
            </a:r>
            <a:r>
              <a:rPr sz="2800" b="1" spc="0" dirty="0">
                <a:latin typeface="Arial Narrow"/>
                <a:cs typeface="Arial Narrow"/>
              </a:rPr>
              <a:t>t</a:t>
            </a:r>
            <a:r>
              <a:rPr sz="2800" b="1" spc="4" dirty="0">
                <a:latin typeface="Arial Narrow"/>
                <a:cs typeface="Arial Narrow"/>
              </a:rPr>
              <a:t>h</a:t>
            </a:r>
            <a:r>
              <a:rPr sz="2800" b="1" spc="0" dirty="0">
                <a:latin typeface="Arial Narrow"/>
                <a:cs typeface="Arial Narrow"/>
              </a:rPr>
              <a:t>e</a:t>
            </a:r>
            <a:r>
              <a:rPr sz="2800" b="1" spc="-12" dirty="0">
                <a:latin typeface="Arial Narrow"/>
                <a:cs typeface="Arial Narrow"/>
              </a:rPr>
              <a:t> </a:t>
            </a:r>
            <a:r>
              <a:rPr sz="2800" b="1" spc="0" dirty="0">
                <a:latin typeface="Arial Narrow"/>
                <a:cs typeface="Arial Narrow"/>
              </a:rPr>
              <a:t>litigants’</a:t>
            </a:r>
            <a:r>
              <a:rPr sz="2800" b="1" spc="-109" dirty="0">
                <a:latin typeface="Arial Narrow"/>
                <a:cs typeface="Arial Narrow"/>
              </a:rPr>
              <a:t> </a:t>
            </a:r>
            <a:r>
              <a:rPr sz="2800" b="1" spc="0" dirty="0">
                <a:latin typeface="Arial Narrow"/>
                <a:cs typeface="Arial Narrow"/>
              </a:rPr>
              <a:t>first point</a:t>
            </a:r>
            <a:r>
              <a:rPr lang="en-GB" sz="2800" b="1" spc="0" dirty="0">
                <a:latin typeface="Arial Narrow"/>
                <a:cs typeface="Arial Narrow"/>
              </a:rPr>
              <a:t> </a:t>
            </a:r>
            <a:r>
              <a:rPr sz="2800" b="1" spc="0" dirty="0">
                <a:latin typeface="Arial Narrow"/>
                <a:cs typeface="Arial Narrow"/>
              </a:rPr>
              <a:t>of </a:t>
            </a:r>
            <a:r>
              <a:rPr sz="2800" b="1" spc="-9" dirty="0">
                <a:latin typeface="Arial Narrow"/>
                <a:cs typeface="Arial Narrow"/>
              </a:rPr>
              <a:t>c</a:t>
            </a:r>
            <a:r>
              <a:rPr sz="2800" b="1" spc="0" dirty="0">
                <a:latin typeface="Arial Narrow"/>
                <a:cs typeface="Arial Narrow"/>
              </a:rPr>
              <a:t>on</a:t>
            </a:r>
            <a:r>
              <a:rPr sz="2800" b="1" spc="9" dirty="0">
                <a:latin typeface="Arial Narrow"/>
                <a:cs typeface="Arial Narrow"/>
              </a:rPr>
              <a:t>t</a:t>
            </a:r>
            <a:r>
              <a:rPr sz="2800" b="1" spc="0" dirty="0">
                <a:latin typeface="Arial Narrow"/>
                <a:cs typeface="Arial Narrow"/>
              </a:rPr>
              <a:t>act</a:t>
            </a:r>
            <a:r>
              <a:rPr sz="2800" b="1" spc="-45" dirty="0">
                <a:latin typeface="Arial Narrow"/>
                <a:cs typeface="Arial Narrow"/>
              </a:rPr>
              <a:t> </a:t>
            </a:r>
            <a:r>
              <a:rPr sz="2800" b="1" spc="0" dirty="0">
                <a:latin typeface="Arial Narrow"/>
                <a:cs typeface="Arial Narrow"/>
              </a:rPr>
              <a:t>and</a:t>
            </a:r>
            <a:r>
              <a:rPr sz="2800" b="1" spc="-55" dirty="0">
                <a:latin typeface="Arial Narrow"/>
                <a:cs typeface="Arial Narrow"/>
              </a:rPr>
              <a:t> </a:t>
            </a:r>
            <a:r>
              <a:rPr sz="2800" b="1" spc="0" dirty="0">
                <a:latin typeface="Arial Narrow"/>
                <a:cs typeface="Arial Narrow"/>
              </a:rPr>
              <a:t>court o</a:t>
            </a:r>
            <a:r>
              <a:rPr sz="2800" b="1" spc="9" dirty="0">
                <a:latin typeface="Arial Narrow"/>
                <a:cs typeface="Arial Narrow"/>
              </a:rPr>
              <a:t>f</a:t>
            </a:r>
            <a:r>
              <a:rPr sz="2800" b="1" spc="0" dirty="0">
                <a:latin typeface="Arial Narrow"/>
                <a:cs typeface="Arial Narrow"/>
              </a:rPr>
              <a:t>ficials</a:t>
            </a:r>
            <a:r>
              <a:rPr sz="2800" b="1" spc="-75" dirty="0">
                <a:latin typeface="Arial Narrow"/>
                <a:cs typeface="Arial Narrow"/>
              </a:rPr>
              <a:t> </a:t>
            </a:r>
            <a:r>
              <a:rPr sz="2800" b="1" spc="0" dirty="0">
                <a:latin typeface="Arial Narrow"/>
                <a:cs typeface="Arial Narrow"/>
              </a:rPr>
              <a:t>should be</a:t>
            </a:r>
            <a:r>
              <a:rPr sz="2800" b="1" spc="-26" dirty="0">
                <a:latin typeface="Arial Narrow"/>
                <a:cs typeface="Arial Narrow"/>
              </a:rPr>
              <a:t> </a:t>
            </a:r>
            <a:r>
              <a:rPr sz="2800" b="1" spc="0" dirty="0">
                <a:latin typeface="Arial Narrow"/>
                <a:cs typeface="Arial Narrow"/>
              </a:rPr>
              <a:t>p</a:t>
            </a:r>
            <a:r>
              <a:rPr sz="2800" b="1" spc="-9" dirty="0">
                <a:latin typeface="Arial Narrow"/>
                <a:cs typeface="Arial Narrow"/>
              </a:rPr>
              <a:t>r</a:t>
            </a:r>
            <a:r>
              <a:rPr sz="2800" b="1" spc="0" dirty="0">
                <a:latin typeface="Arial Narrow"/>
                <a:cs typeface="Arial Narrow"/>
              </a:rPr>
              <a:t>epar</a:t>
            </a:r>
            <a:r>
              <a:rPr sz="2800" b="1" spc="-9" dirty="0">
                <a:latin typeface="Arial Narrow"/>
                <a:cs typeface="Arial Narrow"/>
              </a:rPr>
              <a:t>e</a:t>
            </a:r>
            <a:r>
              <a:rPr sz="2800" b="1" spc="0" dirty="0">
                <a:latin typeface="Arial Narrow"/>
                <a:cs typeface="Arial Narrow"/>
              </a:rPr>
              <a:t>d</a:t>
            </a:r>
            <a:r>
              <a:rPr sz="2800" b="1" spc="-61" dirty="0">
                <a:latin typeface="Arial Narrow"/>
                <a:cs typeface="Arial Narrow"/>
              </a:rPr>
              <a:t> </a:t>
            </a:r>
            <a:r>
              <a:rPr sz="2800" b="1" spc="0" dirty="0">
                <a:latin typeface="Arial Narrow"/>
                <a:cs typeface="Arial Narrow"/>
              </a:rPr>
              <a:t>to</a:t>
            </a:r>
            <a:r>
              <a:rPr sz="2800" b="1" spc="-9" dirty="0">
                <a:latin typeface="Arial Narrow"/>
                <a:cs typeface="Arial Narrow"/>
              </a:rPr>
              <a:t> </a:t>
            </a:r>
            <a:r>
              <a:rPr sz="2800" b="1" spc="0" dirty="0">
                <a:latin typeface="Arial Narrow"/>
                <a:cs typeface="Arial Narrow"/>
              </a:rPr>
              <a:t>as</a:t>
            </a:r>
            <a:r>
              <a:rPr sz="2800" b="1" spc="-9" dirty="0">
                <a:latin typeface="Arial Narrow"/>
                <a:cs typeface="Arial Narrow"/>
              </a:rPr>
              <a:t>s</a:t>
            </a:r>
            <a:r>
              <a:rPr sz="2800" b="1" spc="0" dirty="0">
                <a:latin typeface="Arial Narrow"/>
                <a:cs typeface="Arial Narrow"/>
              </a:rPr>
              <a:t>ist</a:t>
            </a:r>
            <a:r>
              <a:rPr lang="en-GB" sz="2800" b="1" spc="0" dirty="0">
                <a:latin typeface="Arial Narrow"/>
                <a:cs typeface="Arial Narrow"/>
              </a:rPr>
              <a:t> </a:t>
            </a:r>
            <a:r>
              <a:rPr sz="2800" b="1" spc="0" dirty="0">
                <a:latin typeface="Arial Narrow"/>
                <a:cs typeface="Arial Narrow"/>
              </a:rPr>
              <a:t>litigants</a:t>
            </a:r>
            <a:r>
              <a:rPr sz="2800" b="1" spc="-14" dirty="0">
                <a:latin typeface="Arial Narrow"/>
                <a:cs typeface="Arial Narrow"/>
              </a:rPr>
              <a:t> </a:t>
            </a:r>
            <a:r>
              <a:rPr sz="2800" b="1" spc="0" dirty="0">
                <a:latin typeface="Arial Narrow"/>
                <a:cs typeface="Arial Narrow"/>
              </a:rPr>
              <a:t>with </a:t>
            </a:r>
            <a:r>
              <a:rPr sz="2800" b="1" spc="4" dirty="0">
                <a:latin typeface="Arial Narrow"/>
                <a:cs typeface="Arial Narrow"/>
              </a:rPr>
              <a:t>t</a:t>
            </a:r>
            <a:r>
              <a:rPr sz="2800" b="1" spc="0" dirty="0">
                <a:latin typeface="Arial Narrow"/>
                <a:cs typeface="Arial Narrow"/>
              </a:rPr>
              <a:t>he</a:t>
            </a:r>
            <a:r>
              <a:rPr sz="2800" b="1" spc="-14" dirty="0">
                <a:latin typeface="Arial Narrow"/>
                <a:cs typeface="Arial Narrow"/>
              </a:rPr>
              <a:t> </a:t>
            </a:r>
            <a:r>
              <a:rPr sz="2800" b="1" spc="0" dirty="0">
                <a:latin typeface="Arial Narrow"/>
                <a:cs typeface="Arial Narrow"/>
              </a:rPr>
              <a:t>filing proc</a:t>
            </a:r>
            <a:r>
              <a:rPr sz="2800" b="1" spc="-9" dirty="0">
                <a:latin typeface="Arial Narrow"/>
                <a:cs typeface="Arial Narrow"/>
              </a:rPr>
              <a:t>e</a:t>
            </a:r>
            <a:r>
              <a:rPr sz="2800" b="1" spc="0" dirty="0">
                <a:latin typeface="Arial Narrow"/>
                <a:cs typeface="Arial Narrow"/>
              </a:rPr>
              <a:t>dure</a:t>
            </a:r>
            <a:r>
              <a:rPr sz="2800" b="1" spc="-9" dirty="0">
                <a:latin typeface="Arial Narrow"/>
                <a:cs typeface="Arial Narrow"/>
              </a:rPr>
              <a:t>s</a:t>
            </a:r>
            <a:r>
              <a:rPr sz="2800" b="1" spc="0" dirty="0">
                <a:latin typeface="Arial Narrow"/>
                <a:cs typeface="Arial Narrow"/>
              </a:rPr>
              <a:t>.</a:t>
            </a:r>
            <a:r>
              <a:rPr sz="2800" b="1" spc="-6" dirty="0">
                <a:latin typeface="Arial Narrow"/>
                <a:cs typeface="Arial Narrow"/>
              </a:rPr>
              <a:t> </a:t>
            </a:r>
            <a:r>
              <a:rPr sz="2800" b="1" spc="0" dirty="0">
                <a:latin typeface="Arial Narrow"/>
                <a:cs typeface="Arial Narrow"/>
              </a:rPr>
              <a:t>The</a:t>
            </a:r>
            <a:r>
              <a:rPr sz="2800" b="1" spc="-9" dirty="0">
                <a:latin typeface="Arial Narrow"/>
                <a:cs typeface="Arial Narrow"/>
              </a:rPr>
              <a:t>r</a:t>
            </a:r>
            <a:r>
              <a:rPr sz="2800" b="1" spc="0" dirty="0">
                <a:latin typeface="Arial Narrow"/>
                <a:cs typeface="Arial Narrow"/>
              </a:rPr>
              <a:t>efore,</a:t>
            </a:r>
            <a:r>
              <a:rPr sz="2800" b="1" spc="-24" dirty="0">
                <a:latin typeface="Arial Narrow"/>
                <a:cs typeface="Arial Narrow"/>
              </a:rPr>
              <a:t> </a:t>
            </a:r>
            <a:r>
              <a:rPr sz="2800" b="1" spc="0" dirty="0">
                <a:latin typeface="Arial Narrow"/>
                <a:cs typeface="Arial Narrow"/>
              </a:rPr>
              <a:t>It is</a:t>
            </a:r>
            <a:r>
              <a:rPr lang="en-GB" sz="2800" b="1" spc="0" dirty="0">
                <a:latin typeface="Arial Narrow"/>
                <a:cs typeface="Arial Narrow"/>
              </a:rPr>
              <a:t> important for court officials to be diligent, responsible and display the right attitude.</a:t>
            </a:r>
            <a:endParaRPr sz="2800" dirty="0">
              <a:latin typeface="Arial Narrow"/>
              <a:cs typeface="Arial Narrow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465310" y="6409819"/>
            <a:ext cx="167450" cy="1595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80"/>
              </a:lnSpc>
              <a:spcBef>
                <a:spcPts val="59"/>
              </a:spcBef>
            </a:pPr>
            <a:r>
              <a:rPr sz="1050" spc="0" dirty="0">
                <a:latin typeface="Arial Narrow"/>
                <a:cs typeface="Arial Narrow"/>
              </a:rPr>
              <a:t>16</a:t>
            </a:r>
            <a:endParaRPr sz="105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812024" y="138683"/>
            <a:ext cx="1952244" cy="4815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1959" y="0"/>
            <a:ext cx="1752600" cy="1524000"/>
          </a:xfrm>
          <a:custGeom>
            <a:avLst/>
            <a:gdLst/>
            <a:ahLst/>
            <a:cxnLst/>
            <a:rect l="l" t="t" r="r" b="b"/>
            <a:pathLst>
              <a:path w="1752600" h="1524000">
                <a:moveTo>
                  <a:pt x="0" y="1524000"/>
                </a:moveTo>
                <a:lnTo>
                  <a:pt x="1752600" y="1524000"/>
                </a:lnTo>
                <a:lnTo>
                  <a:pt x="1752600" y="0"/>
                </a:lnTo>
                <a:lnTo>
                  <a:pt x="0" y="0"/>
                </a:lnTo>
                <a:lnTo>
                  <a:pt x="0" y="1524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94559" y="914400"/>
            <a:ext cx="5501641" cy="5105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9465310" y="6409819"/>
            <a:ext cx="167450" cy="1595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80"/>
              </a:lnSpc>
              <a:spcBef>
                <a:spcPts val="59"/>
              </a:spcBef>
            </a:pPr>
            <a:r>
              <a:rPr sz="1050" spc="0" dirty="0">
                <a:latin typeface="Arial Narrow"/>
                <a:cs typeface="Arial Narrow"/>
              </a:rPr>
              <a:t>17</a:t>
            </a:r>
            <a:endParaRPr sz="105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7812024" y="138683"/>
            <a:ext cx="1952244" cy="4815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196895" y="2296320"/>
            <a:ext cx="3230258" cy="24280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981200" y="283528"/>
            <a:ext cx="4495799" cy="7544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ctr">
              <a:lnSpc>
                <a:spcPts val="2970"/>
              </a:lnSpc>
              <a:spcBef>
                <a:spcPts val="148"/>
              </a:spcBef>
            </a:pPr>
            <a:r>
              <a:rPr sz="3200" b="1" spc="0" dirty="0">
                <a:solidFill>
                  <a:srgbClr val="C00000"/>
                </a:solidFill>
                <a:latin typeface="Arial Narrow"/>
                <a:cs typeface="Arial Narrow"/>
              </a:rPr>
              <a:t>OUTLINE</a:t>
            </a:r>
            <a:endParaRPr sz="3200" dirty="0">
              <a:latin typeface="Arial Narrow"/>
              <a:cs typeface="Arial Narrow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495790" y="6409819"/>
            <a:ext cx="106679" cy="1595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80"/>
              </a:lnSpc>
              <a:spcBef>
                <a:spcPts val="59"/>
              </a:spcBef>
            </a:pPr>
            <a:r>
              <a:rPr sz="1050" spc="0" dirty="0">
                <a:latin typeface="Arial Narrow"/>
                <a:cs typeface="Arial Narrow"/>
              </a:rPr>
              <a:t>2</a:t>
            </a:r>
            <a:endParaRPr sz="1050">
              <a:latin typeface="Arial Narrow"/>
              <a:cs typeface="Arial Narrow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751398" y="914400"/>
            <a:ext cx="6387548" cy="537179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8163" indent="-538163"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en-GB" sz="2600" dirty="0">
                <a:latin typeface="Arial Narrow" panose="020B0606020202030204" pitchFamily="34" charset="0"/>
              </a:rPr>
              <a:t>Introduction</a:t>
            </a:r>
          </a:p>
          <a:p>
            <a:pPr marL="538163" indent="-538163">
              <a:buFont typeface="Wingdings" panose="05000000000000000000" pitchFamily="2" charset="2"/>
              <a:buChar char="q"/>
            </a:pPr>
            <a:r>
              <a:rPr lang="en-GB" sz="2600" dirty="0">
                <a:latin typeface="Arial Narrow" panose="020B0606020202030204" pitchFamily="34" charset="0"/>
              </a:rPr>
              <a:t>What is a Small Claims Court?</a:t>
            </a:r>
          </a:p>
          <a:p>
            <a:pPr marL="538163" indent="-538163">
              <a:buFont typeface="Wingdings" panose="05000000000000000000" pitchFamily="2" charset="2"/>
              <a:buChar char="q"/>
            </a:pPr>
            <a:r>
              <a:rPr lang="en-GB" sz="2600" dirty="0">
                <a:latin typeface="Arial Narrow" panose="020B0606020202030204" pitchFamily="34" charset="0"/>
              </a:rPr>
              <a:t>Small Claims </a:t>
            </a:r>
            <a:r>
              <a:rPr lang="en-GB" sz="2600">
                <a:latin typeface="Arial Narrow" panose="020B0606020202030204" pitchFamily="34" charset="0"/>
              </a:rPr>
              <a:t>Practice Directions</a:t>
            </a:r>
            <a:endParaRPr lang="en-GB" sz="2600" dirty="0">
              <a:latin typeface="Arial Narrow" panose="020B0606020202030204" pitchFamily="34" charset="0"/>
            </a:endParaRPr>
          </a:p>
          <a:p>
            <a:pPr marL="538163" indent="-538163">
              <a:buFont typeface="Wingdings" panose="05000000000000000000" pitchFamily="2" charset="2"/>
              <a:buChar char="q"/>
            </a:pPr>
            <a:r>
              <a:rPr lang="en-GB" sz="2600" dirty="0">
                <a:latin typeface="Arial Narrow" panose="020B0606020202030204" pitchFamily="34" charset="0"/>
              </a:rPr>
              <a:t>Templates</a:t>
            </a:r>
          </a:p>
          <a:p>
            <a:pPr marL="715963" lvl="1" indent="-315913">
              <a:buFont typeface="Wingdings" panose="05000000000000000000" pitchFamily="2" charset="2"/>
              <a:buChar char="§"/>
            </a:pPr>
            <a:r>
              <a:rPr lang="en-GB" sz="2600" dirty="0">
                <a:latin typeface="Arial Narrow" panose="020B0606020202030204" pitchFamily="34" charset="0"/>
              </a:rPr>
              <a:t>Letter of Demand</a:t>
            </a:r>
          </a:p>
          <a:p>
            <a:pPr marL="715963" lvl="1" indent="-315913">
              <a:buFont typeface="Wingdings" panose="05000000000000000000" pitchFamily="2" charset="2"/>
              <a:buChar char="§"/>
            </a:pPr>
            <a:r>
              <a:rPr lang="en-GB" sz="2600" dirty="0">
                <a:latin typeface="Arial Narrow" panose="020B0606020202030204" pitchFamily="34" charset="0"/>
              </a:rPr>
              <a:t>Complaint Form</a:t>
            </a:r>
          </a:p>
          <a:p>
            <a:pPr marL="715963" lvl="1" indent="-315913">
              <a:buFont typeface="Wingdings" panose="05000000000000000000" pitchFamily="2" charset="2"/>
              <a:buChar char="§"/>
            </a:pPr>
            <a:r>
              <a:rPr lang="en-GB" sz="2600" dirty="0">
                <a:latin typeface="Arial Narrow" panose="020B0606020202030204" pitchFamily="34" charset="0"/>
              </a:rPr>
              <a:t>Summons</a:t>
            </a:r>
          </a:p>
          <a:p>
            <a:pPr marL="538163" indent="-538163">
              <a:buFont typeface="Wingdings" panose="05000000000000000000" pitchFamily="2" charset="2"/>
              <a:buChar char="q"/>
            </a:pPr>
            <a:r>
              <a:rPr lang="en-GB" sz="2600" dirty="0">
                <a:latin typeface="Arial Narrow" panose="020B0606020202030204" pitchFamily="34" charset="0"/>
              </a:rPr>
              <a:t>Marking</a:t>
            </a:r>
          </a:p>
          <a:p>
            <a:pPr marL="538163" indent="-538163">
              <a:buFont typeface="Wingdings" panose="05000000000000000000" pitchFamily="2" charset="2"/>
              <a:buChar char="q"/>
            </a:pPr>
            <a:r>
              <a:rPr lang="en-GB" sz="2600" dirty="0">
                <a:latin typeface="Arial Narrow" panose="020B0606020202030204" pitchFamily="34" charset="0"/>
              </a:rPr>
              <a:t>Payment of Filing Fees</a:t>
            </a:r>
          </a:p>
          <a:p>
            <a:pPr marL="538163" indent="-538163">
              <a:buFont typeface="Wingdings" panose="05000000000000000000" pitchFamily="2" charset="2"/>
              <a:buChar char="q"/>
            </a:pPr>
            <a:r>
              <a:rPr lang="en-GB" sz="2600" dirty="0">
                <a:latin typeface="Arial Narrow" panose="020B0606020202030204" pitchFamily="34" charset="0"/>
              </a:rPr>
              <a:t>Parties involved in Marking &amp; Filing Processes</a:t>
            </a:r>
          </a:p>
          <a:p>
            <a:pPr marL="538163" indent="-538163">
              <a:buFont typeface="Wingdings" panose="05000000000000000000" pitchFamily="2" charset="2"/>
              <a:buChar char="q"/>
            </a:pPr>
            <a:r>
              <a:rPr lang="en-GB" sz="2600" dirty="0">
                <a:latin typeface="Arial Narrow" panose="020B0606020202030204" pitchFamily="34" charset="0"/>
              </a:rPr>
              <a:t>Conclusion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7812024" y="138683"/>
            <a:ext cx="1952244" cy="4815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0"/>
            <a:ext cx="7760208" cy="6568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562600" y="1515872"/>
            <a:ext cx="4201667" cy="32847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010400" y="1453895"/>
            <a:ext cx="1519427" cy="0"/>
          </a:xfrm>
          <a:custGeom>
            <a:avLst/>
            <a:gdLst/>
            <a:ahLst/>
            <a:cxnLst/>
            <a:rect l="l" t="t" r="r" b="b"/>
            <a:pathLst>
              <a:path w="1519427">
                <a:moveTo>
                  <a:pt x="0" y="0"/>
                </a:moveTo>
                <a:lnTo>
                  <a:pt x="1519427" y="0"/>
                </a:lnTo>
              </a:path>
            </a:pathLst>
          </a:custGeom>
          <a:ln w="4699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41503" y="138683"/>
            <a:ext cx="7077201" cy="4709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5390" algn="ctr">
              <a:lnSpc>
                <a:spcPts val="3390"/>
              </a:lnSpc>
              <a:spcBef>
                <a:spcPts val="169"/>
              </a:spcBef>
            </a:pPr>
            <a:r>
              <a:rPr sz="3200" b="1" spc="0" dirty="0">
                <a:solidFill>
                  <a:srgbClr val="FFFFFF"/>
                </a:solidFill>
                <a:latin typeface="Arial Narrow"/>
                <a:cs typeface="Arial Narrow"/>
              </a:rPr>
              <a:t>Introduction</a:t>
            </a:r>
            <a:endParaRPr sz="3200" dirty="0">
              <a:latin typeface="Arial Narrow"/>
              <a:cs typeface="Arial Narrow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495790" y="6409819"/>
            <a:ext cx="106679" cy="1595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80"/>
              </a:lnSpc>
              <a:spcBef>
                <a:spcPts val="59"/>
              </a:spcBef>
            </a:pPr>
            <a:r>
              <a:rPr sz="1050" spc="0" dirty="0">
                <a:latin typeface="Arial Narrow"/>
                <a:cs typeface="Arial Narrow"/>
              </a:rPr>
              <a:t>3</a:t>
            </a:r>
            <a:endParaRPr sz="1050">
              <a:latin typeface="Arial Narrow"/>
              <a:cs typeface="Arial Narrow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8802" y="1295400"/>
            <a:ext cx="523379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0" indent="-444500" algn="just">
              <a:buFont typeface="Wingdings" panose="05000000000000000000" pitchFamily="2" charset="2"/>
              <a:buChar char="q"/>
            </a:pPr>
            <a:r>
              <a:rPr lang="en-US" sz="2800" dirty="0">
                <a:latin typeface="Arial Narrow" panose="020B0606020202030204" pitchFamily="34" charset="0"/>
              </a:rPr>
              <a:t>The Small Claims Court is designed to provide judicial determination of disputes involving small amounts of money or simple liquidated money demand.</a:t>
            </a:r>
          </a:p>
          <a:p>
            <a:pPr marL="444500" indent="-444500" algn="just">
              <a:buFont typeface="Wingdings" panose="05000000000000000000" pitchFamily="2" charset="2"/>
              <a:buChar char="q"/>
            </a:pPr>
            <a:r>
              <a:rPr lang="en-US" sz="2800" dirty="0">
                <a:latin typeface="Arial Narrow" panose="020B0606020202030204" pitchFamily="34" charset="0"/>
              </a:rPr>
              <a:t>Its procedure is significant for economic expediency, speed, informality and simplicity.</a:t>
            </a:r>
          </a:p>
          <a:p>
            <a:pPr marL="444500" indent="-444500" algn="just">
              <a:buFont typeface="Wingdings" panose="05000000000000000000" pitchFamily="2" charset="2"/>
              <a:buChar char="q"/>
            </a:pPr>
            <a:r>
              <a:rPr lang="en-US" sz="2800" dirty="0">
                <a:latin typeface="Arial Narrow" panose="020B0606020202030204" pitchFamily="34" charset="0"/>
              </a:rPr>
              <a:t>The foregoing objectives cannot be achieved without a responsible support staff with the right attitude.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812024" y="138683"/>
            <a:ext cx="1952244" cy="4815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0"/>
            <a:ext cx="7760208" cy="6568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42060" y="1475231"/>
            <a:ext cx="6431279" cy="36225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9495790" y="6409819"/>
            <a:ext cx="106679" cy="1595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80"/>
              </a:lnSpc>
              <a:spcBef>
                <a:spcPts val="59"/>
              </a:spcBef>
            </a:pPr>
            <a:r>
              <a:rPr sz="1050" spc="0" dirty="0">
                <a:latin typeface="Arial Narrow"/>
                <a:cs typeface="Arial Narrow"/>
              </a:rPr>
              <a:t>4</a:t>
            </a:r>
            <a:endParaRPr sz="1050">
              <a:latin typeface="Arial Narrow"/>
              <a:cs typeface="Arial Narrow"/>
            </a:endParaRPr>
          </a:p>
        </p:txBody>
      </p:sp>
      <p:sp>
        <p:nvSpPr>
          <p:cNvPr id="14" name="object 8"/>
          <p:cNvSpPr txBox="1"/>
          <p:nvPr/>
        </p:nvSpPr>
        <p:spPr>
          <a:xfrm>
            <a:off x="133733" y="92962"/>
            <a:ext cx="6467601" cy="4709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5390" algn="ctr">
              <a:lnSpc>
                <a:spcPts val="3390"/>
              </a:lnSpc>
              <a:spcBef>
                <a:spcPts val="169"/>
              </a:spcBef>
            </a:pPr>
            <a:r>
              <a:rPr lang="en-GB" sz="3200" b="1" spc="0" dirty="0">
                <a:solidFill>
                  <a:schemeClr val="bg1">
                    <a:lumMod val="95000"/>
                  </a:schemeClr>
                </a:solidFill>
                <a:latin typeface="Arial Narrow"/>
                <a:cs typeface="Arial Narrow"/>
              </a:rPr>
              <a:t>What is a Small Claims Court?</a:t>
            </a:r>
            <a:endParaRPr sz="3200" dirty="0">
              <a:solidFill>
                <a:schemeClr val="bg1">
                  <a:lumMod val="95000"/>
                </a:schemeClr>
              </a:solidFill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812024" y="138683"/>
            <a:ext cx="1952244" cy="4815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7760208" cy="6568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92291" y="1746503"/>
            <a:ext cx="4243020" cy="29428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893052" y="1926336"/>
            <a:ext cx="1519427" cy="0"/>
          </a:xfrm>
          <a:custGeom>
            <a:avLst/>
            <a:gdLst/>
            <a:ahLst/>
            <a:cxnLst/>
            <a:rect l="l" t="t" r="r" b="b"/>
            <a:pathLst>
              <a:path w="1519427">
                <a:moveTo>
                  <a:pt x="0" y="0"/>
                </a:moveTo>
                <a:lnTo>
                  <a:pt x="1519427" y="0"/>
                </a:lnTo>
              </a:path>
            </a:pathLst>
          </a:custGeom>
          <a:ln w="4699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42696" y="990600"/>
            <a:ext cx="4806899" cy="4572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55"/>
              </a:lnSpc>
              <a:spcBef>
                <a:spcPts val="117"/>
              </a:spcBef>
            </a:pPr>
            <a:r>
              <a:rPr sz="2200" spc="97" dirty="0">
                <a:latin typeface="Arial"/>
                <a:cs typeface="Arial"/>
              </a:rPr>
              <a:t> </a:t>
            </a:r>
            <a:endParaRPr lang="en-GB" sz="2200" spc="97" dirty="0">
              <a:latin typeface="Arial"/>
              <a:cs typeface="Arial"/>
            </a:endParaRPr>
          </a:p>
          <a:p>
            <a:pPr marL="12700" algn="just">
              <a:spcBef>
                <a:spcPts val="1800"/>
              </a:spcBef>
            </a:pPr>
            <a:r>
              <a:rPr sz="3600" spc="0" dirty="0">
                <a:latin typeface="Arial Narrow"/>
                <a:cs typeface="Arial Narrow"/>
              </a:rPr>
              <a:t>A </a:t>
            </a:r>
            <a:r>
              <a:rPr sz="3600" spc="81" dirty="0">
                <a:latin typeface="Arial Narrow"/>
                <a:cs typeface="Arial Narrow"/>
              </a:rPr>
              <a:t> </a:t>
            </a:r>
            <a:r>
              <a:rPr sz="3600" spc="0" dirty="0">
                <a:latin typeface="Arial Narrow"/>
                <a:cs typeface="Arial Narrow"/>
              </a:rPr>
              <a:t>Sm</a:t>
            </a:r>
            <a:r>
              <a:rPr sz="3600" spc="-9" dirty="0">
                <a:latin typeface="Arial Narrow"/>
                <a:cs typeface="Arial Narrow"/>
              </a:rPr>
              <a:t>a</a:t>
            </a:r>
            <a:r>
              <a:rPr sz="3600" spc="0" dirty="0">
                <a:latin typeface="Arial Narrow"/>
                <a:cs typeface="Arial Narrow"/>
              </a:rPr>
              <a:t>ll </a:t>
            </a:r>
            <a:r>
              <a:rPr sz="3600" spc="56" dirty="0">
                <a:latin typeface="Arial Narrow"/>
                <a:cs typeface="Arial Narrow"/>
              </a:rPr>
              <a:t> </a:t>
            </a:r>
            <a:r>
              <a:rPr sz="3600" spc="0" dirty="0">
                <a:latin typeface="Arial Narrow"/>
                <a:cs typeface="Arial Narrow"/>
              </a:rPr>
              <a:t>Clai</a:t>
            </a:r>
            <a:r>
              <a:rPr sz="3600" spc="-4" dirty="0">
                <a:latin typeface="Arial Narrow"/>
                <a:cs typeface="Arial Narrow"/>
              </a:rPr>
              <a:t>m</a:t>
            </a:r>
            <a:r>
              <a:rPr sz="3600" spc="0" dirty="0">
                <a:latin typeface="Arial Narrow"/>
                <a:cs typeface="Arial Narrow"/>
              </a:rPr>
              <a:t>s </a:t>
            </a:r>
            <a:r>
              <a:rPr sz="3600" spc="35" dirty="0">
                <a:latin typeface="Arial Narrow"/>
                <a:cs typeface="Arial Narrow"/>
              </a:rPr>
              <a:t> </a:t>
            </a:r>
            <a:r>
              <a:rPr sz="3600" spc="0" dirty="0">
                <a:latin typeface="Arial Narrow"/>
                <a:cs typeface="Arial Narrow"/>
              </a:rPr>
              <a:t>Court </a:t>
            </a:r>
            <a:r>
              <a:rPr sz="3600" spc="99" dirty="0">
                <a:latin typeface="Arial Narrow"/>
                <a:cs typeface="Arial Narrow"/>
              </a:rPr>
              <a:t> </a:t>
            </a:r>
            <a:r>
              <a:rPr sz="3600" spc="4" dirty="0">
                <a:latin typeface="Arial Narrow"/>
                <a:cs typeface="Arial Narrow"/>
              </a:rPr>
              <a:t>i</a:t>
            </a:r>
            <a:r>
              <a:rPr sz="3600" spc="0" dirty="0">
                <a:latin typeface="Arial Narrow"/>
                <a:cs typeface="Arial Narrow"/>
              </a:rPr>
              <a:t>s </a:t>
            </a:r>
            <a:r>
              <a:rPr sz="3600" spc="79" dirty="0">
                <a:latin typeface="Arial Narrow"/>
                <a:cs typeface="Arial Narrow"/>
              </a:rPr>
              <a:t> </a:t>
            </a:r>
            <a:r>
              <a:rPr sz="3600" spc="0" dirty="0">
                <a:latin typeface="Arial Narrow"/>
                <a:cs typeface="Arial Narrow"/>
              </a:rPr>
              <a:t>a </a:t>
            </a:r>
            <a:r>
              <a:rPr sz="3600" spc="84" dirty="0">
                <a:latin typeface="Arial Narrow"/>
                <a:cs typeface="Arial Narrow"/>
              </a:rPr>
              <a:t> </a:t>
            </a:r>
            <a:r>
              <a:rPr sz="3600" spc="0" dirty="0">
                <a:latin typeface="Arial Narrow"/>
                <a:cs typeface="Arial Narrow"/>
              </a:rPr>
              <a:t>l</a:t>
            </a:r>
            <a:r>
              <a:rPr sz="3600" spc="4" dirty="0">
                <a:latin typeface="Arial Narrow"/>
                <a:cs typeface="Arial Narrow"/>
              </a:rPr>
              <a:t>o</a:t>
            </a:r>
            <a:r>
              <a:rPr sz="3600" spc="0" dirty="0">
                <a:latin typeface="Arial Narrow"/>
                <a:cs typeface="Arial Narrow"/>
              </a:rPr>
              <a:t>c</a:t>
            </a:r>
            <a:r>
              <a:rPr sz="3600" spc="-9" dirty="0">
                <a:latin typeface="Arial Narrow"/>
                <a:cs typeface="Arial Narrow"/>
              </a:rPr>
              <a:t>a</a:t>
            </a:r>
            <a:r>
              <a:rPr sz="3600" spc="0" dirty="0">
                <a:latin typeface="Arial Narrow"/>
                <a:cs typeface="Arial Narrow"/>
              </a:rPr>
              <a:t>l</a:t>
            </a:r>
            <a:r>
              <a:rPr lang="en-GB" sz="3600" spc="0" dirty="0">
                <a:latin typeface="Arial Narrow"/>
                <a:cs typeface="Arial Narrow"/>
              </a:rPr>
              <a:t> </a:t>
            </a:r>
            <a:r>
              <a:rPr sz="3600" spc="0" dirty="0">
                <a:latin typeface="Arial Narrow"/>
                <a:cs typeface="Arial Narrow"/>
              </a:rPr>
              <a:t>court/trib</a:t>
            </a:r>
            <a:r>
              <a:rPr sz="3600" spc="4" dirty="0">
                <a:latin typeface="Arial Narrow"/>
                <a:cs typeface="Arial Narrow"/>
              </a:rPr>
              <a:t>u</a:t>
            </a:r>
            <a:r>
              <a:rPr sz="3600" spc="0" dirty="0">
                <a:latin typeface="Arial Narrow"/>
                <a:cs typeface="Arial Narrow"/>
              </a:rPr>
              <a:t>nal</a:t>
            </a:r>
            <a:r>
              <a:rPr sz="3600" spc="30" dirty="0">
                <a:latin typeface="Arial Narrow"/>
                <a:cs typeface="Arial Narrow"/>
              </a:rPr>
              <a:t> </a:t>
            </a:r>
            <a:r>
              <a:rPr sz="3600" spc="4" dirty="0">
                <a:latin typeface="Arial Narrow"/>
                <a:cs typeface="Arial Narrow"/>
              </a:rPr>
              <a:t>i</a:t>
            </a:r>
            <a:r>
              <a:rPr sz="3600" spc="0" dirty="0">
                <a:latin typeface="Arial Narrow"/>
                <a:cs typeface="Arial Narrow"/>
              </a:rPr>
              <a:t>n</a:t>
            </a:r>
            <a:r>
              <a:rPr sz="3600" spc="40" dirty="0">
                <a:latin typeface="Arial Narrow"/>
                <a:cs typeface="Arial Narrow"/>
              </a:rPr>
              <a:t> </a:t>
            </a:r>
            <a:r>
              <a:rPr sz="3600" spc="-9" dirty="0">
                <a:latin typeface="Arial Narrow"/>
                <a:cs typeface="Arial Narrow"/>
              </a:rPr>
              <a:t>w</a:t>
            </a:r>
            <a:r>
              <a:rPr sz="3600" spc="0" dirty="0">
                <a:latin typeface="Arial Narrow"/>
                <a:cs typeface="Arial Narrow"/>
              </a:rPr>
              <a:t>h</a:t>
            </a:r>
            <a:r>
              <a:rPr sz="3600" spc="4" dirty="0">
                <a:latin typeface="Arial Narrow"/>
                <a:cs typeface="Arial Narrow"/>
              </a:rPr>
              <a:t>i</a:t>
            </a:r>
            <a:r>
              <a:rPr sz="3600" spc="0" dirty="0">
                <a:latin typeface="Arial Narrow"/>
                <a:cs typeface="Arial Narrow"/>
              </a:rPr>
              <a:t>ch cl</a:t>
            </a:r>
            <a:r>
              <a:rPr sz="3600" spc="-4" dirty="0">
                <a:latin typeface="Arial Narrow"/>
                <a:cs typeface="Arial Narrow"/>
              </a:rPr>
              <a:t>a</a:t>
            </a:r>
            <a:r>
              <a:rPr sz="3600" spc="0" dirty="0">
                <a:latin typeface="Arial Narrow"/>
                <a:cs typeface="Arial Narrow"/>
              </a:rPr>
              <a:t>ims f</a:t>
            </a:r>
            <a:r>
              <a:rPr sz="3600" spc="4" dirty="0">
                <a:latin typeface="Arial Narrow"/>
                <a:cs typeface="Arial Narrow"/>
              </a:rPr>
              <a:t>o</a:t>
            </a:r>
            <a:r>
              <a:rPr sz="3600" spc="0" dirty="0">
                <a:latin typeface="Arial Narrow"/>
                <a:cs typeface="Arial Narrow"/>
              </a:rPr>
              <a:t>r s</a:t>
            </a:r>
            <a:r>
              <a:rPr sz="3600" spc="-14" dirty="0">
                <a:latin typeface="Arial Narrow"/>
                <a:cs typeface="Arial Narrow"/>
              </a:rPr>
              <a:t>m</a:t>
            </a:r>
            <a:r>
              <a:rPr sz="3600" spc="0" dirty="0">
                <a:latin typeface="Arial Narrow"/>
                <a:cs typeface="Arial Narrow"/>
              </a:rPr>
              <a:t>all</a:t>
            </a:r>
            <a:r>
              <a:rPr sz="3600" spc="-21" dirty="0">
                <a:latin typeface="Arial Narrow"/>
                <a:cs typeface="Arial Narrow"/>
              </a:rPr>
              <a:t> </a:t>
            </a:r>
            <a:r>
              <a:rPr sz="3600" spc="0" dirty="0">
                <a:latin typeface="Arial Narrow"/>
                <a:cs typeface="Arial Narrow"/>
              </a:rPr>
              <a:t>su</a:t>
            </a:r>
            <a:r>
              <a:rPr sz="3600" spc="-9" dirty="0">
                <a:latin typeface="Arial Narrow"/>
                <a:cs typeface="Arial Narrow"/>
              </a:rPr>
              <a:t>m</a:t>
            </a:r>
            <a:r>
              <a:rPr sz="3600" spc="0" dirty="0">
                <a:latin typeface="Arial Narrow"/>
                <a:cs typeface="Arial Narrow"/>
              </a:rPr>
              <a:t>s</a:t>
            </a:r>
            <a:r>
              <a:rPr sz="3600" spc="-27" dirty="0">
                <a:latin typeface="Arial Narrow"/>
                <a:cs typeface="Arial Narrow"/>
              </a:rPr>
              <a:t> </a:t>
            </a:r>
            <a:r>
              <a:rPr sz="3600" spc="4" dirty="0">
                <a:latin typeface="Arial Narrow"/>
                <a:cs typeface="Arial Narrow"/>
              </a:rPr>
              <a:t>o</a:t>
            </a:r>
            <a:r>
              <a:rPr sz="3600" spc="0" dirty="0">
                <a:latin typeface="Arial Narrow"/>
                <a:cs typeface="Arial Narrow"/>
              </a:rPr>
              <a:t>f</a:t>
            </a:r>
            <a:r>
              <a:rPr sz="3600" spc="14" dirty="0">
                <a:latin typeface="Arial Narrow"/>
                <a:cs typeface="Arial Narrow"/>
              </a:rPr>
              <a:t> </a:t>
            </a:r>
            <a:r>
              <a:rPr sz="3600" spc="0" dirty="0">
                <a:latin typeface="Arial Narrow"/>
                <a:cs typeface="Arial Narrow"/>
              </a:rPr>
              <a:t>money</a:t>
            </a:r>
            <a:r>
              <a:rPr sz="3600" spc="14" dirty="0">
                <a:latin typeface="Arial Narrow"/>
                <a:cs typeface="Arial Narrow"/>
              </a:rPr>
              <a:t> </a:t>
            </a:r>
            <a:r>
              <a:rPr sz="3600" spc="-4" dirty="0">
                <a:latin typeface="Arial Narrow"/>
                <a:cs typeface="Arial Narrow"/>
              </a:rPr>
              <a:t>ca</a:t>
            </a:r>
            <a:r>
              <a:rPr sz="3600" spc="0" dirty="0">
                <a:latin typeface="Arial Narrow"/>
                <a:cs typeface="Arial Narrow"/>
              </a:rPr>
              <a:t>n</a:t>
            </a:r>
            <a:r>
              <a:rPr sz="3600" spc="14" dirty="0">
                <a:latin typeface="Arial Narrow"/>
                <a:cs typeface="Arial Narrow"/>
              </a:rPr>
              <a:t> </a:t>
            </a:r>
            <a:r>
              <a:rPr sz="3600" spc="-9" dirty="0">
                <a:latin typeface="Arial Narrow"/>
                <a:cs typeface="Arial Narrow"/>
              </a:rPr>
              <a:t>b</a:t>
            </a:r>
            <a:r>
              <a:rPr sz="3600" spc="0" dirty="0">
                <a:latin typeface="Arial Narrow"/>
                <a:cs typeface="Arial Narrow"/>
              </a:rPr>
              <a:t>e</a:t>
            </a:r>
            <a:r>
              <a:rPr sz="3600" spc="19" dirty="0">
                <a:latin typeface="Arial Narrow"/>
                <a:cs typeface="Arial Narrow"/>
              </a:rPr>
              <a:t> </a:t>
            </a:r>
            <a:r>
              <a:rPr sz="3600" spc="0" dirty="0">
                <a:latin typeface="Arial Narrow"/>
                <a:cs typeface="Arial Narrow"/>
              </a:rPr>
              <a:t>he</a:t>
            </a:r>
            <a:r>
              <a:rPr sz="3600" spc="-9" dirty="0">
                <a:latin typeface="Arial Narrow"/>
                <a:cs typeface="Arial Narrow"/>
              </a:rPr>
              <a:t>a</a:t>
            </a:r>
            <a:r>
              <a:rPr sz="3600" spc="0" dirty="0">
                <a:latin typeface="Arial Narrow"/>
                <a:cs typeface="Arial Narrow"/>
              </a:rPr>
              <a:t>rd and</a:t>
            </a:r>
            <a:r>
              <a:rPr sz="3600" spc="319" dirty="0">
                <a:latin typeface="Arial Narrow"/>
                <a:cs typeface="Arial Narrow"/>
              </a:rPr>
              <a:t> </a:t>
            </a:r>
            <a:r>
              <a:rPr sz="3600" spc="0" dirty="0">
                <a:latin typeface="Arial Narrow"/>
                <a:cs typeface="Arial Narrow"/>
              </a:rPr>
              <a:t>de</a:t>
            </a:r>
            <a:r>
              <a:rPr sz="3600" spc="-4" dirty="0">
                <a:latin typeface="Arial Narrow"/>
                <a:cs typeface="Arial Narrow"/>
              </a:rPr>
              <a:t>c</a:t>
            </a:r>
            <a:r>
              <a:rPr sz="3600" spc="0" dirty="0">
                <a:latin typeface="Arial Narrow"/>
                <a:cs typeface="Arial Narrow"/>
              </a:rPr>
              <a:t>i</a:t>
            </a:r>
            <a:r>
              <a:rPr sz="3600" spc="4" dirty="0">
                <a:latin typeface="Arial Narrow"/>
                <a:cs typeface="Arial Narrow"/>
              </a:rPr>
              <a:t>d</a:t>
            </a:r>
            <a:r>
              <a:rPr sz="3600" spc="0" dirty="0">
                <a:latin typeface="Arial Narrow"/>
                <a:cs typeface="Arial Narrow"/>
              </a:rPr>
              <a:t>ed</a:t>
            </a:r>
            <a:r>
              <a:rPr sz="3600" spc="273" dirty="0">
                <a:latin typeface="Arial Narrow"/>
                <a:cs typeface="Arial Narrow"/>
              </a:rPr>
              <a:t> </a:t>
            </a:r>
            <a:r>
              <a:rPr sz="3600" spc="0" dirty="0">
                <a:latin typeface="Arial Narrow"/>
                <a:cs typeface="Arial Narrow"/>
              </a:rPr>
              <a:t>q</a:t>
            </a:r>
            <a:r>
              <a:rPr sz="3600" spc="4" dirty="0">
                <a:latin typeface="Arial Narrow"/>
                <a:cs typeface="Arial Narrow"/>
              </a:rPr>
              <a:t>u</a:t>
            </a:r>
            <a:r>
              <a:rPr sz="3600" spc="0" dirty="0">
                <a:latin typeface="Arial Narrow"/>
                <a:cs typeface="Arial Narrow"/>
              </a:rPr>
              <a:t>ic</a:t>
            </a:r>
            <a:r>
              <a:rPr sz="3600" spc="-4" dirty="0">
                <a:latin typeface="Arial Narrow"/>
                <a:cs typeface="Arial Narrow"/>
              </a:rPr>
              <a:t>k</a:t>
            </a:r>
            <a:r>
              <a:rPr sz="3600" spc="0" dirty="0">
                <a:latin typeface="Arial Narrow"/>
                <a:cs typeface="Arial Narrow"/>
              </a:rPr>
              <a:t>ly</a:t>
            </a:r>
            <a:r>
              <a:rPr sz="3600" spc="311" dirty="0">
                <a:latin typeface="Arial Narrow"/>
                <a:cs typeface="Arial Narrow"/>
              </a:rPr>
              <a:t> </a:t>
            </a:r>
            <a:r>
              <a:rPr sz="3600" spc="0" dirty="0">
                <a:latin typeface="Arial Narrow"/>
                <a:cs typeface="Arial Narrow"/>
              </a:rPr>
              <a:t>and</a:t>
            </a:r>
            <a:r>
              <a:rPr sz="3600" spc="319" dirty="0">
                <a:latin typeface="Arial Narrow"/>
                <a:cs typeface="Arial Narrow"/>
              </a:rPr>
              <a:t> </a:t>
            </a:r>
            <a:r>
              <a:rPr sz="3600" spc="0" dirty="0">
                <a:latin typeface="Arial Narrow"/>
                <a:cs typeface="Arial Narrow"/>
              </a:rPr>
              <a:t>ch</a:t>
            </a:r>
            <a:r>
              <a:rPr sz="3600" spc="-4" dirty="0">
                <a:latin typeface="Arial Narrow"/>
                <a:cs typeface="Arial Narrow"/>
              </a:rPr>
              <a:t>e</a:t>
            </a:r>
            <a:r>
              <a:rPr sz="3600" spc="0" dirty="0">
                <a:latin typeface="Arial Narrow"/>
                <a:cs typeface="Arial Narrow"/>
              </a:rPr>
              <a:t>aply,</a:t>
            </a:r>
            <a:r>
              <a:rPr lang="en-GB" sz="3600" spc="0" dirty="0">
                <a:latin typeface="Arial Narrow"/>
                <a:cs typeface="Arial Narrow"/>
              </a:rPr>
              <a:t> </a:t>
            </a:r>
            <a:r>
              <a:rPr sz="3600" spc="0" dirty="0">
                <a:latin typeface="Arial Narrow"/>
                <a:cs typeface="Arial Narrow"/>
              </a:rPr>
              <a:t>wi</a:t>
            </a:r>
            <a:r>
              <a:rPr sz="3600" spc="4" dirty="0">
                <a:latin typeface="Arial Narrow"/>
                <a:cs typeface="Arial Narrow"/>
              </a:rPr>
              <a:t>t</a:t>
            </a:r>
            <a:r>
              <a:rPr sz="3600" spc="0" dirty="0">
                <a:latin typeface="Arial Narrow"/>
                <a:cs typeface="Arial Narrow"/>
              </a:rPr>
              <a:t>h</a:t>
            </a:r>
            <a:r>
              <a:rPr sz="3600" spc="4" dirty="0">
                <a:latin typeface="Arial Narrow"/>
                <a:cs typeface="Arial Narrow"/>
              </a:rPr>
              <a:t>/</a:t>
            </a:r>
            <a:r>
              <a:rPr sz="3600" spc="0" dirty="0">
                <a:latin typeface="Arial Narrow"/>
                <a:cs typeface="Arial Narrow"/>
              </a:rPr>
              <a:t>wi</a:t>
            </a:r>
            <a:r>
              <a:rPr sz="3600" spc="4" dirty="0">
                <a:latin typeface="Arial Narrow"/>
                <a:cs typeface="Arial Narrow"/>
              </a:rPr>
              <a:t>t</a:t>
            </a:r>
            <a:r>
              <a:rPr sz="3600" spc="0" dirty="0">
                <a:latin typeface="Arial Narrow"/>
                <a:cs typeface="Arial Narrow"/>
              </a:rPr>
              <a:t>h</a:t>
            </a:r>
            <a:r>
              <a:rPr sz="3600" spc="4" dirty="0">
                <a:latin typeface="Arial Narrow"/>
                <a:cs typeface="Arial Narrow"/>
              </a:rPr>
              <a:t>o</a:t>
            </a:r>
            <a:r>
              <a:rPr sz="3600" spc="0" dirty="0">
                <a:latin typeface="Arial Narrow"/>
                <a:cs typeface="Arial Narrow"/>
              </a:rPr>
              <a:t>ut</a:t>
            </a:r>
            <a:r>
              <a:rPr sz="3600" spc="-85" dirty="0">
                <a:latin typeface="Arial Narrow"/>
                <a:cs typeface="Arial Narrow"/>
              </a:rPr>
              <a:t> </a:t>
            </a:r>
            <a:r>
              <a:rPr sz="3600" spc="0" dirty="0">
                <a:latin typeface="Arial Narrow"/>
                <a:cs typeface="Arial Narrow"/>
              </a:rPr>
              <a:t>legal</a:t>
            </a:r>
            <a:r>
              <a:rPr sz="3600" spc="-50" dirty="0">
                <a:latin typeface="Arial Narrow"/>
                <a:cs typeface="Arial Narrow"/>
              </a:rPr>
              <a:t> </a:t>
            </a:r>
            <a:r>
              <a:rPr sz="3600" spc="0" dirty="0">
                <a:latin typeface="Arial Narrow"/>
                <a:cs typeface="Arial Narrow"/>
              </a:rPr>
              <a:t>r</a:t>
            </a:r>
            <a:r>
              <a:rPr sz="3600" spc="-9" dirty="0">
                <a:latin typeface="Arial Narrow"/>
                <a:cs typeface="Arial Narrow"/>
              </a:rPr>
              <a:t>e</a:t>
            </a:r>
            <a:r>
              <a:rPr sz="3600" spc="0" dirty="0">
                <a:latin typeface="Arial Narrow"/>
                <a:cs typeface="Arial Narrow"/>
              </a:rPr>
              <a:t>pre</a:t>
            </a:r>
            <a:r>
              <a:rPr sz="3600" spc="-9" dirty="0">
                <a:latin typeface="Arial Narrow"/>
                <a:cs typeface="Arial Narrow"/>
              </a:rPr>
              <a:t>s</a:t>
            </a:r>
            <a:r>
              <a:rPr sz="3600" spc="0" dirty="0">
                <a:latin typeface="Arial Narrow"/>
                <a:cs typeface="Arial Narrow"/>
              </a:rPr>
              <a:t>entatio</a:t>
            </a:r>
            <a:r>
              <a:rPr sz="3600" spc="9" dirty="0">
                <a:latin typeface="Arial Narrow"/>
                <a:cs typeface="Arial Narrow"/>
              </a:rPr>
              <a:t>n</a:t>
            </a:r>
            <a:r>
              <a:rPr sz="3600" spc="0" dirty="0">
                <a:latin typeface="Arial Narrow"/>
                <a:cs typeface="Arial Narrow"/>
              </a:rPr>
              <a:t>.</a:t>
            </a:r>
            <a:endParaRPr sz="3600" dirty="0">
              <a:latin typeface="Arial Narrow"/>
              <a:cs typeface="Arial Narrow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495790" y="6409819"/>
            <a:ext cx="106679" cy="1595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80"/>
              </a:lnSpc>
              <a:spcBef>
                <a:spcPts val="59"/>
              </a:spcBef>
            </a:pPr>
            <a:r>
              <a:rPr sz="1050" spc="0" dirty="0">
                <a:latin typeface="Arial Narrow"/>
                <a:cs typeface="Arial Narrow"/>
              </a:rPr>
              <a:t>5</a:t>
            </a:r>
            <a:endParaRPr sz="1050">
              <a:latin typeface="Arial Narrow"/>
              <a:cs typeface="Arial Narrow"/>
            </a:endParaRPr>
          </a:p>
        </p:txBody>
      </p:sp>
      <p:sp>
        <p:nvSpPr>
          <p:cNvPr id="11" name="object 8"/>
          <p:cNvSpPr txBox="1"/>
          <p:nvPr/>
        </p:nvSpPr>
        <p:spPr>
          <a:xfrm>
            <a:off x="133733" y="92962"/>
            <a:ext cx="6876667" cy="4709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5390" algn="ctr">
              <a:lnSpc>
                <a:spcPts val="3390"/>
              </a:lnSpc>
              <a:spcBef>
                <a:spcPts val="169"/>
              </a:spcBef>
            </a:pPr>
            <a:r>
              <a:rPr lang="en-GB" sz="3200" b="1" spc="0" dirty="0">
                <a:solidFill>
                  <a:schemeClr val="bg1">
                    <a:lumMod val="95000"/>
                  </a:schemeClr>
                </a:solidFill>
                <a:latin typeface="Arial Narrow"/>
                <a:cs typeface="Arial Narrow"/>
              </a:rPr>
              <a:t>What is a Small Claims Court?</a:t>
            </a:r>
            <a:endParaRPr sz="3200" dirty="0">
              <a:solidFill>
                <a:schemeClr val="bg1">
                  <a:lumMod val="95000"/>
                </a:schemeClr>
              </a:solidFill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0" y="76200"/>
            <a:ext cx="9906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812024" y="138683"/>
            <a:ext cx="1952244" cy="4815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7760208" cy="6568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893052" y="1926336"/>
            <a:ext cx="1519427" cy="0"/>
          </a:xfrm>
          <a:custGeom>
            <a:avLst/>
            <a:gdLst/>
            <a:ahLst/>
            <a:cxnLst/>
            <a:rect l="l" t="t" r="r" b="b"/>
            <a:pathLst>
              <a:path w="1519427">
                <a:moveTo>
                  <a:pt x="0" y="0"/>
                </a:moveTo>
                <a:lnTo>
                  <a:pt x="1519427" y="0"/>
                </a:lnTo>
              </a:path>
            </a:pathLst>
          </a:custGeom>
          <a:ln w="4699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9495790" y="6409819"/>
            <a:ext cx="106679" cy="1595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80"/>
              </a:lnSpc>
              <a:spcBef>
                <a:spcPts val="59"/>
              </a:spcBef>
            </a:pPr>
            <a:r>
              <a:rPr sz="1050" spc="0" dirty="0">
                <a:latin typeface="Arial Narrow"/>
                <a:cs typeface="Arial Narrow"/>
              </a:rPr>
              <a:t>5</a:t>
            </a:r>
            <a:endParaRPr sz="1050">
              <a:latin typeface="Arial Narrow"/>
              <a:cs typeface="Arial Narrow"/>
            </a:endParaRPr>
          </a:p>
        </p:txBody>
      </p:sp>
      <p:sp>
        <p:nvSpPr>
          <p:cNvPr id="11" name="object 8"/>
          <p:cNvSpPr txBox="1"/>
          <p:nvPr/>
        </p:nvSpPr>
        <p:spPr>
          <a:xfrm>
            <a:off x="133733" y="92962"/>
            <a:ext cx="7410067" cy="4709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5390" algn="ctr">
              <a:lnSpc>
                <a:spcPts val="3390"/>
              </a:lnSpc>
              <a:spcBef>
                <a:spcPts val="169"/>
              </a:spcBef>
            </a:pPr>
            <a:r>
              <a:rPr lang="en-GB" sz="3200" b="1" spc="0" dirty="0">
                <a:solidFill>
                  <a:schemeClr val="bg1">
                    <a:lumMod val="95000"/>
                  </a:schemeClr>
                </a:solidFill>
                <a:latin typeface="Arial Narrow"/>
                <a:cs typeface="Arial Narrow"/>
              </a:rPr>
              <a:t>Small Claims Court Practice Directions</a:t>
            </a:r>
            <a:endParaRPr sz="3200" dirty="0">
              <a:solidFill>
                <a:schemeClr val="bg1">
                  <a:lumMod val="9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12" name="object 28"/>
          <p:cNvSpPr/>
          <p:nvPr/>
        </p:nvSpPr>
        <p:spPr>
          <a:xfrm>
            <a:off x="6135625" y="1926336"/>
            <a:ext cx="3770375" cy="34076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3"/>
          <p:cNvSpPr txBox="1"/>
          <p:nvPr/>
        </p:nvSpPr>
        <p:spPr>
          <a:xfrm>
            <a:off x="228600" y="843153"/>
            <a:ext cx="5445660" cy="55519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55"/>
              </a:lnSpc>
              <a:spcBef>
                <a:spcPts val="117"/>
              </a:spcBef>
            </a:pPr>
            <a:r>
              <a:rPr sz="2200" spc="97" dirty="0">
                <a:latin typeface="Arial"/>
                <a:cs typeface="Arial"/>
              </a:rPr>
              <a:t> </a:t>
            </a:r>
            <a:endParaRPr lang="en-GB" sz="2200" spc="97" dirty="0">
              <a:latin typeface="Arial"/>
              <a:cs typeface="Arial"/>
            </a:endParaRPr>
          </a:p>
          <a:p>
            <a:pPr marL="469900" indent="-457200" algn="just">
              <a:spcBef>
                <a:spcPts val="1800"/>
              </a:spcBef>
              <a:buFont typeface="Wingdings" panose="05000000000000000000" pitchFamily="2" charset="2"/>
              <a:buChar char="q"/>
            </a:pPr>
            <a:r>
              <a:rPr lang="en-GB" sz="2800" spc="0" dirty="0">
                <a:latin typeface="Arial Narrow"/>
                <a:cs typeface="Arial Narrow"/>
              </a:rPr>
              <a:t>As part of efforts to fast track justice delivery in commercial dispute involving small claims, </a:t>
            </a:r>
            <a:r>
              <a:rPr lang="en-GB" sz="2800" dirty="0">
                <a:latin typeface="Arial Narrow"/>
                <a:cs typeface="Arial Narrow"/>
              </a:rPr>
              <a:t>Delta State has</a:t>
            </a:r>
            <a:r>
              <a:rPr lang="en-GB" sz="2800" spc="0" dirty="0">
                <a:latin typeface="Arial Narrow"/>
                <a:cs typeface="Arial Narrow"/>
              </a:rPr>
              <a:t> inaugurated its Small Claims Courts.</a:t>
            </a:r>
          </a:p>
          <a:p>
            <a:pPr marL="469900" indent="-457200" algn="just">
              <a:spcBef>
                <a:spcPts val="1800"/>
              </a:spcBef>
              <a:buFont typeface="Wingdings" panose="05000000000000000000" pitchFamily="2" charset="2"/>
              <a:buChar char="q"/>
            </a:pPr>
            <a:r>
              <a:rPr lang="en-GB" sz="2800" dirty="0">
                <a:latin typeface="Arial Narrow"/>
                <a:cs typeface="Arial Narrow"/>
              </a:rPr>
              <a:t>The </a:t>
            </a:r>
            <a:r>
              <a:rPr lang="en-GB" sz="2800" spc="0" dirty="0">
                <a:latin typeface="Arial Narrow"/>
                <a:cs typeface="Arial Narrow"/>
              </a:rPr>
              <a:t> Small Claims Court has a specialized registry and staff mandated to carr</a:t>
            </a:r>
            <a:r>
              <a:rPr lang="en-GB" sz="2800" dirty="0">
                <a:latin typeface="Arial Narrow"/>
                <a:cs typeface="Arial Narrow"/>
              </a:rPr>
              <a:t>y out the objectives of the Small Claims Court Practice Direction.</a:t>
            </a:r>
            <a:endParaRPr sz="2800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4157669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0" y="76200"/>
            <a:ext cx="9906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812024" y="138683"/>
            <a:ext cx="1952244" cy="4815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7760208" cy="6568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893052" y="1926336"/>
            <a:ext cx="1519427" cy="0"/>
          </a:xfrm>
          <a:custGeom>
            <a:avLst/>
            <a:gdLst/>
            <a:ahLst/>
            <a:cxnLst/>
            <a:rect l="l" t="t" r="r" b="b"/>
            <a:pathLst>
              <a:path w="1519427">
                <a:moveTo>
                  <a:pt x="0" y="0"/>
                </a:moveTo>
                <a:lnTo>
                  <a:pt x="1519427" y="0"/>
                </a:lnTo>
              </a:path>
            </a:pathLst>
          </a:custGeom>
          <a:ln w="4699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9495790" y="6409819"/>
            <a:ext cx="106679" cy="1595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80"/>
              </a:lnSpc>
              <a:spcBef>
                <a:spcPts val="59"/>
              </a:spcBef>
            </a:pPr>
            <a:r>
              <a:rPr sz="1050" spc="0" dirty="0">
                <a:latin typeface="Arial Narrow"/>
                <a:cs typeface="Arial Narrow"/>
              </a:rPr>
              <a:t>5</a:t>
            </a:r>
            <a:endParaRPr sz="1050">
              <a:latin typeface="Arial Narrow"/>
              <a:cs typeface="Arial Narrow"/>
            </a:endParaRPr>
          </a:p>
        </p:txBody>
      </p:sp>
      <p:sp>
        <p:nvSpPr>
          <p:cNvPr id="11" name="object 8"/>
          <p:cNvSpPr txBox="1"/>
          <p:nvPr/>
        </p:nvSpPr>
        <p:spPr>
          <a:xfrm>
            <a:off x="133733" y="92962"/>
            <a:ext cx="7410067" cy="4709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5390" algn="ctr">
              <a:lnSpc>
                <a:spcPts val="3390"/>
              </a:lnSpc>
              <a:spcBef>
                <a:spcPts val="169"/>
              </a:spcBef>
            </a:pPr>
            <a:r>
              <a:rPr lang="en-GB" sz="3200" b="1" spc="0" dirty="0">
                <a:solidFill>
                  <a:schemeClr val="bg1">
                    <a:lumMod val="95000"/>
                  </a:schemeClr>
                </a:solidFill>
                <a:latin typeface="Arial Narrow"/>
                <a:cs typeface="Arial Narrow"/>
              </a:rPr>
              <a:t>Small Claims Court Practice Directions</a:t>
            </a:r>
            <a:endParaRPr sz="3200" dirty="0">
              <a:solidFill>
                <a:schemeClr val="bg1">
                  <a:lumMod val="9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13" name="object 3"/>
          <p:cNvSpPr txBox="1"/>
          <p:nvPr/>
        </p:nvSpPr>
        <p:spPr>
          <a:xfrm>
            <a:off x="228600" y="843153"/>
            <a:ext cx="5445660" cy="55519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55"/>
              </a:lnSpc>
              <a:spcBef>
                <a:spcPts val="117"/>
              </a:spcBef>
            </a:pPr>
            <a:r>
              <a:rPr sz="2200" spc="97" dirty="0">
                <a:latin typeface="Arial"/>
                <a:cs typeface="Arial"/>
              </a:rPr>
              <a:t> </a:t>
            </a:r>
            <a:endParaRPr lang="en-GB" sz="2200" spc="97" dirty="0">
              <a:latin typeface="Arial"/>
              <a:cs typeface="Arial"/>
            </a:endParaRPr>
          </a:p>
          <a:p>
            <a:pPr marL="469900" indent="-457200" algn="just">
              <a:spcBef>
                <a:spcPts val="1800"/>
              </a:spcBef>
              <a:buFont typeface="Wingdings" panose="05000000000000000000" pitchFamily="2" charset="2"/>
              <a:buChar char="q"/>
            </a:pPr>
            <a:r>
              <a:rPr lang="en-GB" sz="2800" spc="0" dirty="0">
                <a:latin typeface="Arial Narrow"/>
                <a:cs typeface="Arial Narrow"/>
              </a:rPr>
              <a:t>The usual guiding principle in the Small Claims Court is that individuals ought to be able to conduct their own cases and represent themselves, possibly without a lawyer.</a:t>
            </a:r>
          </a:p>
          <a:p>
            <a:pPr marL="469900" indent="-457200" algn="just">
              <a:spcBef>
                <a:spcPts val="1800"/>
              </a:spcBef>
              <a:buFont typeface="Wingdings" panose="05000000000000000000" pitchFamily="2" charset="2"/>
              <a:buChar char="q"/>
            </a:pPr>
            <a:r>
              <a:rPr lang="en-GB" sz="2800" dirty="0">
                <a:latin typeface="Arial Narrow"/>
                <a:cs typeface="Arial Narrow"/>
              </a:rPr>
              <a:t>Of course filing will be done by the litigants, with the assistance of the Registrar and/or  any other person in charge.</a:t>
            </a:r>
            <a:endParaRPr sz="2800" dirty="0">
              <a:latin typeface="Arial Narrow"/>
              <a:cs typeface="Arial Narrow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3562" y="1595603"/>
            <a:ext cx="3870351" cy="3629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101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7812024" y="138683"/>
            <a:ext cx="1952244" cy="4815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0"/>
            <a:ext cx="7760208" cy="6568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328048" y="723540"/>
            <a:ext cx="1621536" cy="21092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888227" y="2954824"/>
            <a:ext cx="2789428" cy="182503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888227" y="4860488"/>
            <a:ext cx="2876041" cy="191688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04927" y="146055"/>
            <a:ext cx="6173337" cy="13300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919" marR="48090">
              <a:lnSpc>
                <a:spcPts val="3175"/>
              </a:lnSpc>
              <a:spcBef>
                <a:spcPts val="158"/>
              </a:spcBef>
            </a:pPr>
            <a:r>
              <a:rPr sz="3000" b="1" spc="0" dirty="0">
                <a:solidFill>
                  <a:srgbClr val="FFFFFF"/>
                </a:solidFill>
                <a:latin typeface="Arial Narrow"/>
                <a:cs typeface="Arial Narrow"/>
              </a:rPr>
              <a:t>Sma</a:t>
            </a:r>
            <a:r>
              <a:rPr sz="3000" b="1" spc="4" dirty="0">
                <a:solidFill>
                  <a:srgbClr val="FFFFFF"/>
                </a:solidFill>
                <a:latin typeface="Arial Narrow"/>
                <a:cs typeface="Arial Narrow"/>
              </a:rPr>
              <a:t>l</a:t>
            </a:r>
            <a:r>
              <a:rPr sz="3000" b="1" spc="0" dirty="0">
                <a:solidFill>
                  <a:srgbClr val="FFFFFF"/>
                </a:solidFill>
                <a:latin typeface="Arial Narrow"/>
                <a:cs typeface="Arial Narrow"/>
              </a:rPr>
              <a:t>l Claims Court</a:t>
            </a:r>
            <a:r>
              <a:rPr sz="3000" b="1" spc="19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3000" b="1" spc="0" dirty="0">
                <a:solidFill>
                  <a:srgbClr val="FFFFFF"/>
                </a:solidFill>
                <a:latin typeface="Arial Narrow"/>
                <a:cs typeface="Arial Narrow"/>
              </a:rPr>
              <a:t>Practice Direction</a:t>
            </a:r>
            <a:endParaRPr sz="3000" dirty="0">
              <a:latin typeface="Arial Narrow"/>
              <a:cs typeface="Arial Narrow"/>
            </a:endParaRPr>
          </a:p>
          <a:p>
            <a:pPr marL="12700">
              <a:lnSpc>
                <a:spcPct val="95621"/>
              </a:lnSpc>
              <a:spcBef>
                <a:spcPts val="1926"/>
              </a:spcBef>
            </a:pPr>
            <a:r>
              <a:rPr sz="2200" b="1" spc="-4" dirty="0">
                <a:latin typeface="Arial Narrow"/>
                <a:cs typeface="Arial Narrow"/>
              </a:rPr>
              <a:t>A</a:t>
            </a:r>
            <a:r>
              <a:rPr sz="2200" b="1" spc="0" dirty="0">
                <a:latin typeface="Arial Narrow"/>
                <a:cs typeface="Arial Narrow"/>
              </a:rPr>
              <a:t>n </a:t>
            </a:r>
            <a:r>
              <a:rPr sz="2200" b="1" spc="139" dirty="0">
                <a:latin typeface="Arial Narrow"/>
                <a:cs typeface="Arial Narrow"/>
              </a:rPr>
              <a:t> </a:t>
            </a:r>
            <a:r>
              <a:rPr sz="2200" b="1" spc="0" dirty="0">
                <a:latin typeface="Arial Narrow"/>
                <a:cs typeface="Arial Narrow"/>
              </a:rPr>
              <a:t>a</a:t>
            </a:r>
            <a:r>
              <a:rPr sz="2200" b="1" spc="-14" dirty="0">
                <a:latin typeface="Arial Narrow"/>
                <a:cs typeface="Arial Narrow"/>
              </a:rPr>
              <a:t>c</a:t>
            </a:r>
            <a:r>
              <a:rPr sz="2200" b="1" spc="0" dirty="0">
                <a:latin typeface="Arial Narrow"/>
                <a:cs typeface="Arial Narrow"/>
              </a:rPr>
              <a:t>tion </a:t>
            </a:r>
            <a:r>
              <a:rPr sz="2200" b="1" spc="124" dirty="0">
                <a:latin typeface="Arial Narrow"/>
                <a:cs typeface="Arial Narrow"/>
              </a:rPr>
              <a:t> </a:t>
            </a:r>
            <a:r>
              <a:rPr sz="2200" b="1" spc="0" dirty="0">
                <a:latin typeface="Arial Narrow"/>
                <a:cs typeface="Arial Narrow"/>
              </a:rPr>
              <a:t>m</a:t>
            </a:r>
            <a:r>
              <a:rPr sz="2200" b="1" spc="-9" dirty="0">
                <a:latin typeface="Arial Narrow"/>
                <a:cs typeface="Arial Narrow"/>
              </a:rPr>
              <a:t>a</a:t>
            </a:r>
            <a:r>
              <a:rPr sz="2200" b="1" spc="0" dirty="0">
                <a:latin typeface="Arial Narrow"/>
                <a:cs typeface="Arial Narrow"/>
              </a:rPr>
              <a:t>y </a:t>
            </a:r>
            <a:r>
              <a:rPr sz="2200" b="1" spc="93" dirty="0">
                <a:latin typeface="Arial Narrow"/>
                <a:cs typeface="Arial Narrow"/>
              </a:rPr>
              <a:t> </a:t>
            </a:r>
            <a:r>
              <a:rPr sz="2200" b="1" spc="4" dirty="0">
                <a:latin typeface="Arial Narrow"/>
                <a:cs typeface="Arial Narrow"/>
              </a:rPr>
              <a:t>b</a:t>
            </a:r>
            <a:r>
              <a:rPr sz="2200" b="1" spc="0" dirty="0">
                <a:latin typeface="Arial Narrow"/>
                <a:cs typeface="Arial Narrow"/>
              </a:rPr>
              <a:t>e </a:t>
            </a:r>
            <a:r>
              <a:rPr sz="2200" b="1" spc="129" dirty="0">
                <a:latin typeface="Arial Narrow"/>
                <a:cs typeface="Arial Narrow"/>
              </a:rPr>
              <a:t> </a:t>
            </a:r>
            <a:r>
              <a:rPr sz="2200" b="1" u="heavy" spc="0" dirty="0">
                <a:latin typeface="Arial Narrow"/>
                <a:cs typeface="Arial Narrow"/>
              </a:rPr>
              <a:t>co</a:t>
            </a:r>
            <a:r>
              <a:rPr sz="2200" b="1" u="heavy" spc="-9" dirty="0">
                <a:latin typeface="Arial Narrow"/>
                <a:cs typeface="Arial Narrow"/>
              </a:rPr>
              <a:t>m</a:t>
            </a:r>
            <a:r>
              <a:rPr sz="2200" b="1" u="heavy" spc="0" dirty="0">
                <a:latin typeface="Arial Narrow"/>
                <a:cs typeface="Arial Narrow"/>
              </a:rPr>
              <a:t>menc</a:t>
            </a:r>
            <a:r>
              <a:rPr sz="2200" b="1" u="heavy" spc="-9" dirty="0">
                <a:latin typeface="Arial Narrow"/>
                <a:cs typeface="Arial Narrow"/>
              </a:rPr>
              <a:t>e</a:t>
            </a:r>
            <a:r>
              <a:rPr sz="2200" b="1" u="heavy" spc="0" dirty="0">
                <a:latin typeface="Arial Narrow"/>
                <a:cs typeface="Arial Narrow"/>
              </a:rPr>
              <a:t>d</a:t>
            </a:r>
            <a:r>
              <a:rPr sz="2200" b="1" spc="0" dirty="0">
                <a:latin typeface="Arial Narrow"/>
                <a:cs typeface="Arial Narrow"/>
              </a:rPr>
              <a:t> </a:t>
            </a:r>
            <a:r>
              <a:rPr sz="2200" b="1" spc="45" dirty="0">
                <a:latin typeface="Arial Narrow"/>
                <a:cs typeface="Arial Narrow"/>
              </a:rPr>
              <a:t> </a:t>
            </a:r>
            <a:r>
              <a:rPr sz="2200" b="1" spc="4" dirty="0">
                <a:latin typeface="Arial Narrow"/>
                <a:cs typeface="Arial Narrow"/>
              </a:rPr>
              <a:t>i</a:t>
            </a:r>
            <a:r>
              <a:rPr sz="2200" b="1" spc="0" dirty="0">
                <a:latin typeface="Arial Narrow"/>
                <a:cs typeface="Arial Narrow"/>
              </a:rPr>
              <a:t>n </a:t>
            </a:r>
            <a:r>
              <a:rPr sz="2200" b="1" spc="139" dirty="0">
                <a:latin typeface="Arial Narrow"/>
                <a:cs typeface="Arial Narrow"/>
              </a:rPr>
              <a:t> </a:t>
            </a:r>
            <a:r>
              <a:rPr sz="2200" b="1" spc="0" dirty="0">
                <a:latin typeface="Arial Narrow"/>
                <a:cs typeface="Arial Narrow"/>
              </a:rPr>
              <a:t>the </a:t>
            </a:r>
            <a:r>
              <a:rPr sz="2200" b="1" spc="134" dirty="0">
                <a:latin typeface="Arial Narrow"/>
                <a:cs typeface="Arial Narrow"/>
              </a:rPr>
              <a:t> </a:t>
            </a:r>
            <a:r>
              <a:rPr sz="2200" b="1" spc="0" dirty="0">
                <a:latin typeface="Arial Narrow"/>
                <a:cs typeface="Arial Narrow"/>
              </a:rPr>
              <a:t>S</a:t>
            </a:r>
            <a:r>
              <a:rPr sz="2200" b="1" spc="-9" dirty="0">
                <a:latin typeface="Arial Narrow"/>
                <a:cs typeface="Arial Narrow"/>
              </a:rPr>
              <a:t>m</a:t>
            </a:r>
            <a:r>
              <a:rPr sz="2200" b="1" spc="0" dirty="0">
                <a:latin typeface="Arial Narrow"/>
                <a:cs typeface="Arial Narrow"/>
              </a:rPr>
              <a:t>all </a:t>
            </a:r>
            <a:r>
              <a:rPr sz="2200" b="1" spc="91" dirty="0">
                <a:latin typeface="Arial Narrow"/>
                <a:cs typeface="Arial Narrow"/>
              </a:rPr>
              <a:t> </a:t>
            </a:r>
            <a:r>
              <a:rPr sz="2200" b="1" spc="0" dirty="0">
                <a:latin typeface="Arial Narrow"/>
                <a:cs typeface="Arial Narrow"/>
              </a:rPr>
              <a:t>Cl</a:t>
            </a:r>
            <a:r>
              <a:rPr sz="2200" b="1" spc="-9" dirty="0">
                <a:latin typeface="Arial Narrow"/>
                <a:cs typeface="Arial Narrow"/>
              </a:rPr>
              <a:t>a</a:t>
            </a:r>
            <a:r>
              <a:rPr sz="2200" b="1" spc="0" dirty="0">
                <a:latin typeface="Arial Narrow"/>
                <a:cs typeface="Arial Narrow"/>
              </a:rPr>
              <a:t>ims</a:t>
            </a:r>
            <a:endParaRPr sz="2200" dirty="0">
              <a:latin typeface="Arial Narrow"/>
              <a:cs typeface="Arial Narrow"/>
            </a:endParaRPr>
          </a:p>
          <a:p>
            <a:pPr marL="12700" marR="48090">
              <a:lnSpc>
                <a:spcPct val="95621"/>
              </a:lnSpc>
              <a:spcBef>
                <a:spcPts val="114"/>
              </a:spcBef>
            </a:pPr>
            <a:r>
              <a:rPr sz="2200" b="1" spc="0" dirty="0">
                <a:latin typeface="Arial Narrow"/>
                <a:cs typeface="Arial Narrow"/>
              </a:rPr>
              <a:t>Court w</a:t>
            </a:r>
            <a:r>
              <a:rPr sz="2200" b="1" spc="4" dirty="0">
                <a:latin typeface="Arial Narrow"/>
                <a:cs typeface="Arial Narrow"/>
              </a:rPr>
              <a:t>h</a:t>
            </a:r>
            <a:r>
              <a:rPr sz="2200" b="1" spc="0" dirty="0">
                <a:latin typeface="Arial Narrow"/>
                <a:cs typeface="Arial Narrow"/>
              </a:rPr>
              <a:t>e</a:t>
            </a:r>
            <a:r>
              <a:rPr sz="2200" b="1" spc="-9" dirty="0">
                <a:latin typeface="Arial Narrow"/>
                <a:cs typeface="Arial Narrow"/>
              </a:rPr>
              <a:t>r</a:t>
            </a:r>
            <a:r>
              <a:rPr sz="2200" b="1" spc="0" dirty="0">
                <a:latin typeface="Arial Narrow"/>
                <a:cs typeface="Arial Narrow"/>
              </a:rPr>
              <a:t>e:</a:t>
            </a:r>
            <a:endParaRPr sz="2200" dirty="0">
              <a:latin typeface="Arial Narrow"/>
              <a:cs typeface="Arial Narrow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62127" y="1842333"/>
            <a:ext cx="5709505" cy="6395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55"/>
              </a:lnSpc>
              <a:spcBef>
                <a:spcPts val="117"/>
              </a:spcBef>
            </a:pPr>
            <a:endParaRPr sz="2200" dirty="0">
              <a:latin typeface="Arial Narrow"/>
              <a:cs typeface="Arial Narrow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04927" y="2849822"/>
            <a:ext cx="164846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2200" spc="0" dirty="0"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8295" y="1842209"/>
            <a:ext cx="6173337" cy="16457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55600" indent="-342900">
              <a:lnSpc>
                <a:spcPts val="2355"/>
              </a:lnSpc>
              <a:spcBef>
                <a:spcPts val="117"/>
              </a:spcBef>
              <a:buFont typeface="Arial" panose="020B0604020202020204" pitchFamily="34" charset="0"/>
              <a:buChar char="•"/>
            </a:pPr>
            <a:r>
              <a:rPr sz="2200" b="1" spc="4" dirty="0">
                <a:latin typeface="Arial Narrow"/>
                <a:cs typeface="Arial Narrow"/>
              </a:rPr>
              <a:t>Th</a:t>
            </a:r>
            <a:r>
              <a:rPr sz="2200" b="1" spc="0" dirty="0">
                <a:latin typeface="Arial Narrow"/>
                <a:cs typeface="Arial Narrow"/>
              </a:rPr>
              <a:t>e</a:t>
            </a:r>
            <a:r>
              <a:rPr sz="2200" b="1" spc="107" dirty="0">
                <a:latin typeface="Arial Narrow"/>
                <a:cs typeface="Arial Narrow"/>
              </a:rPr>
              <a:t> </a:t>
            </a:r>
            <a:r>
              <a:rPr lang="en-US" sz="2200" b="1" spc="107" dirty="0">
                <a:latin typeface="Arial Narrow"/>
                <a:cs typeface="Arial Narrow"/>
              </a:rPr>
              <a:t>Claimant </a:t>
            </a:r>
            <a:r>
              <a:rPr sz="2200" b="1" spc="4" dirty="0">
                <a:latin typeface="Arial Narrow"/>
                <a:cs typeface="Arial Narrow"/>
              </a:rPr>
              <a:t>o</a:t>
            </a:r>
            <a:r>
              <a:rPr sz="2200" b="1" spc="0" dirty="0">
                <a:latin typeface="Arial Narrow"/>
                <a:cs typeface="Arial Narrow"/>
              </a:rPr>
              <a:t>r</a:t>
            </a:r>
            <a:r>
              <a:rPr sz="2200" b="1" spc="129" dirty="0">
                <a:latin typeface="Arial Narrow"/>
                <a:cs typeface="Arial Narrow"/>
              </a:rPr>
              <a:t> </a:t>
            </a:r>
            <a:r>
              <a:rPr sz="2200" b="1" spc="4" dirty="0">
                <a:latin typeface="Arial Narrow"/>
                <a:cs typeface="Arial Narrow"/>
              </a:rPr>
              <a:t>on</a:t>
            </a:r>
            <a:r>
              <a:rPr sz="2200" b="1" spc="0" dirty="0">
                <a:latin typeface="Arial Narrow"/>
                <a:cs typeface="Arial Narrow"/>
              </a:rPr>
              <a:t>e</a:t>
            </a:r>
            <a:r>
              <a:rPr sz="2200" b="1" spc="97" dirty="0">
                <a:latin typeface="Arial Narrow"/>
                <a:cs typeface="Arial Narrow"/>
              </a:rPr>
              <a:t> </a:t>
            </a:r>
            <a:r>
              <a:rPr sz="2200" b="1" spc="4" dirty="0">
                <a:latin typeface="Arial Narrow"/>
                <a:cs typeface="Arial Narrow"/>
              </a:rPr>
              <a:t>o</a:t>
            </a:r>
            <a:r>
              <a:rPr sz="2200" b="1" spc="0" dirty="0">
                <a:latin typeface="Arial Narrow"/>
                <a:cs typeface="Arial Narrow"/>
              </a:rPr>
              <a:t>f</a:t>
            </a:r>
            <a:r>
              <a:rPr sz="2200" b="1" spc="144" dirty="0">
                <a:latin typeface="Arial Narrow"/>
                <a:cs typeface="Arial Narrow"/>
              </a:rPr>
              <a:t> </a:t>
            </a:r>
            <a:r>
              <a:rPr sz="2200" b="1" spc="-9" dirty="0">
                <a:latin typeface="Arial Narrow"/>
                <a:cs typeface="Arial Narrow"/>
              </a:rPr>
              <a:t>t</a:t>
            </a:r>
            <a:r>
              <a:rPr sz="2200" b="1" spc="0" dirty="0">
                <a:latin typeface="Arial Narrow"/>
                <a:cs typeface="Arial Narrow"/>
              </a:rPr>
              <a:t>he</a:t>
            </a:r>
            <a:r>
              <a:rPr sz="2200" b="1" spc="108" dirty="0">
                <a:latin typeface="Arial Narrow"/>
                <a:cs typeface="Arial Narrow"/>
              </a:rPr>
              <a:t> </a:t>
            </a:r>
            <a:r>
              <a:rPr lang="en-US" sz="2200" b="1" spc="108" dirty="0">
                <a:latin typeface="Arial Narrow"/>
                <a:cs typeface="Arial Narrow"/>
              </a:rPr>
              <a:t>Claimants</a:t>
            </a:r>
            <a:r>
              <a:rPr sz="2200" b="1" spc="41" dirty="0">
                <a:latin typeface="Arial Narrow"/>
                <a:cs typeface="Arial Narrow"/>
              </a:rPr>
              <a:t> </a:t>
            </a:r>
            <a:r>
              <a:rPr sz="2200" b="1" spc="0" dirty="0">
                <a:latin typeface="Arial Narrow"/>
                <a:cs typeface="Arial Narrow"/>
              </a:rPr>
              <a:t>r</a:t>
            </a:r>
            <a:r>
              <a:rPr sz="2200" b="1" spc="-9" dirty="0">
                <a:latin typeface="Arial Narrow"/>
                <a:cs typeface="Arial Narrow"/>
              </a:rPr>
              <a:t>e</a:t>
            </a:r>
            <a:r>
              <a:rPr sz="2200" b="1" spc="0" dirty="0">
                <a:latin typeface="Arial Narrow"/>
                <a:cs typeface="Arial Narrow"/>
              </a:rPr>
              <a:t>sides</a:t>
            </a:r>
            <a:r>
              <a:rPr sz="2200" b="1" spc="76" dirty="0">
                <a:latin typeface="Arial Narrow"/>
                <a:cs typeface="Arial Narrow"/>
              </a:rPr>
              <a:t> </a:t>
            </a:r>
            <a:r>
              <a:rPr sz="2200" b="1" spc="4" dirty="0">
                <a:latin typeface="Arial Narrow"/>
                <a:cs typeface="Arial Narrow"/>
              </a:rPr>
              <a:t>or</a:t>
            </a:r>
            <a:r>
              <a:rPr lang="en-US" sz="2200" dirty="0">
                <a:latin typeface="Arial Narrow"/>
                <a:cs typeface="Arial Narrow"/>
              </a:rPr>
              <a:t> </a:t>
            </a:r>
            <a:r>
              <a:rPr sz="2200" b="1" spc="0" dirty="0">
                <a:latin typeface="Arial Narrow"/>
                <a:cs typeface="Arial Narrow"/>
              </a:rPr>
              <a:t>c</a:t>
            </a:r>
            <a:r>
              <a:rPr sz="2200" b="1" spc="-9" dirty="0">
                <a:latin typeface="Arial Narrow"/>
                <a:cs typeface="Arial Narrow"/>
              </a:rPr>
              <a:t>a</a:t>
            </a:r>
            <a:r>
              <a:rPr sz="2200" b="1" spc="0" dirty="0">
                <a:latin typeface="Arial Narrow"/>
                <a:cs typeface="Arial Narrow"/>
              </a:rPr>
              <a:t>r</a:t>
            </a:r>
            <a:r>
              <a:rPr sz="2200" b="1" spc="-9" dirty="0">
                <a:latin typeface="Arial Narrow"/>
                <a:cs typeface="Arial Narrow"/>
              </a:rPr>
              <a:t>r</a:t>
            </a:r>
            <a:r>
              <a:rPr sz="2200" b="1" spc="0" dirty="0">
                <a:latin typeface="Arial Narrow"/>
                <a:cs typeface="Arial Narrow"/>
              </a:rPr>
              <a:t>ies</a:t>
            </a:r>
            <a:r>
              <a:rPr sz="2200" b="1" spc="-40" dirty="0">
                <a:latin typeface="Arial Narrow"/>
                <a:cs typeface="Arial Narrow"/>
              </a:rPr>
              <a:t> </a:t>
            </a:r>
            <a:r>
              <a:rPr sz="2200" b="1" spc="4" dirty="0">
                <a:latin typeface="Arial Narrow"/>
                <a:cs typeface="Arial Narrow"/>
              </a:rPr>
              <a:t>o</a:t>
            </a:r>
            <a:r>
              <a:rPr sz="2200" b="1" spc="0" dirty="0">
                <a:latin typeface="Arial Narrow"/>
                <a:cs typeface="Arial Narrow"/>
              </a:rPr>
              <a:t>n b</a:t>
            </a:r>
            <a:r>
              <a:rPr sz="2200" b="1" spc="4" dirty="0">
                <a:latin typeface="Arial Narrow"/>
                <a:cs typeface="Arial Narrow"/>
              </a:rPr>
              <a:t>u</a:t>
            </a:r>
            <a:r>
              <a:rPr sz="2200" b="1" spc="0" dirty="0">
                <a:latin typeface="Arial Narrow"/>
                <a:cs typeface="Arial Narrow"/>
              </a:rPr>
              <a:t>sine</a:t>
            </a:r>
            <a:r>
              <a:rPr sz="2200" b="1" spc="-9" dirty="0">
                <a:latin typeface="Arial Narrow"/>
                <a:cs typeface="Arial Narrow"/>
              </a:rPr>
              <a:t>s</a:t>
            </a:r>
            <a:r>
              <a:rPr sz="2200" b="1" spc="0" dirty="0">
                <a:latin typeface="Arial Narrow"/>
                <a:cs typeface="Arial Narrow"/>
              </a:rPr>
              <a:t>s</a:t>
            </a:r>
            <a:r>
              <a:rPr sz="2200" b="1" spc="-56" dirty="0">
                <a:latin typeface="Arial Narrow"/>
                <a:cs typeface="Arial Narrow"/>
              </a:rPr>
              <a:t> </a:t>
            </a:r>
            <a:r>
              <a:rPr sz="2200" b="1" spc="4" dirty="0">
                <a:latin typeface="Arial Narrow"/>
                <a:cs typeface="Arial Narrow"/>
              </a:rPr>
              <a:t>i</a:t>
            </a:r>
            <a:r>
              <a:rPr sz="2200" b="1" spc="0" dirty="0">
                <a:latin typeface="Arial Narrow"/>
                <a:cs typeface="Arial Narrow"/>
              </a:rPr>
              <a:t>n</a:t>
            </a:r>
            <a:r>
              <a:rPr sz="2200" b="1" spc="-20" dirty="0">
                <a:latin typeface="Arial Narrow"/>
                <a:cs typeface="Arial Narrow"/>
              </a:rPr>
              <a:t> </a:t>
            </a:r>
            <a:r>
              <a:rPr lang="en-US" sz="2200" b="1" spc="-20" dirty="0">
                <a:latin typeface="Arial Narrow"/>
                <a:cs typeface="Arial Narrow"/>
              </a:rPr>
              <a:t>Delta State</a:t>
            </a:r>
            <a:r>
              <a:rPr lang="en-US" sz="2200" b="1" dirty="0">
                <a:latin typeface="Arial Narrow"/>
                <a:cs typeface="Arial Narrow"/>
              </a:rPr>
              <a:t>;</a:t>
            </a:r>
            <a:endParaRPr lang="en-US" sz="2200" b="1" spc="0" dirty="0">
              <a:latin typeface="Arial Narrow"/>
              <a:cs typeface="Arial Narrow"/>
            </a:endParaRPr>
          </a:p>
          <a:p>
            <a:pPr marL="355600" indent="-342900">
              <a:lnSpc>
                <a:spcPts val="2355"/>
              </a:lnSpc>
              <a:spcBef>
                <a:spcPts val="117"/>
              </a:spcBef>
              <a:buFont typeface="Arial" panose="020B0604020202020204" pitchFamily="34" charset="0"/>
              <a:buChar char="•"/>
            </a:pPr>
            <a:endParaRPr lang="en-US" sz="2200" b="1" spc="4" dirty="0">
              <a:latin typeface="Arial Narrow"/>
              <a:cs typeface="Arial Narrow"/>
            </a:endParaRPr>
          </a:p>
          <a:p>
            <a:pPr marL="355600" indent="-342900">
              <a:lnSpc>
                <a:spcPts val="2355"/>
              </a:lnSpc>
              <a:spcBef>
                <a:spcPts val="117"/>
              </a:spcBef>
              <a:buFont typeface="Arial" panose="020B0604020202020204" pitchFamily="34" charset="0"/>
              <a:buChar char="•"/>
            </a:pPr>
            <a:r>
              <a:rPr lang="en-US" sz="2200" b="1" spc="4" dirty="0">
                <a:latin typeface="Arial Narrow"/>
                <a:cs typeface="Arial Narrow"/>
              </a:rPr>
              <a:t>Th</a:t>
            </a:r>
            <a:r>
              <a:rPr lang="en-US" sz="2200" b="1" spc="0" dirty="0">
                <a:latin typeface="Arial Narrow"/>
                <a:cs typeface="Arial Narrow"/>
              </a:rPr>
              <a:t>e</a:t>
            </a:r>
            <a:r>
              <a:rPr lang="en-US" sz="2200" b="1" spc="107" dirty="0">
                <a:latin typeface="Arial Narrow"/>
                <a:cs typeface="Arial Narrow"/>
              </a:rPr>
              <a:t> </a:t>
            </a:r>
            <a:r>
              <a:rPr lang="en-US" sz="2200" b="1" spc="0" dirty="0">
                <a:latin typeface="Arial Narrow"/>
                <a:cs typeface="Arial Narrow"/>
              </a:rPr>
              <a:t>D</a:t>
            </a:r>
            <a:r>
              <a:rPr lang="en-US" sz="2200" b="1" spc="-9" dirty="0">
                <a:latin typeface="Arial Narrow"/>
                <a:cs typeface="Arial Narrow"/>
              </a:rPr>
              <a:t>e</a:t>
            </a:r>
            <a:r>
              <a:rPr lang="en-US" sz="2200" b="1" spc="0" dirty="0">
                <a:latin typeface="Arial Narrow"/>
                <a:cs typeface="Arial Narrow"/>
              </a:rPr>
              <a:t>fenda</a:t>
            </a:r>
            <a:r>
              <a:rPr lang="en-US" sz="2200" b="1" spc="-9" dirty="0">
                <a:latin typeface="Arial Narrow"/>
                <a:cs typeface="Arial Narrow"/>
              </a:rPr>
              <a:t>n</a:t>
            </a:r>
            <a:r>
              <a:rPr lang="en-US" sz="2200" b="1" spc="0" dirty="0">
                <a:latin typeface="Arial Narrow"/>
                <a:cs typeface="Arial Narrow"/>
              </a:rPr>
              <a:t>t or one of the Defendants</a:t>
            </a:r>
            <a:r>
              <a:rPr lang="en-US" sz="2200" b="1" spc="41" dirty="0">
                <a:latin typeface="Arial Narrow"/>
                <a:cs typeface="Arial Narrow"/>
              </a:rPr>
              <a:t> </a:t>
            </a:r>
            <a:r>
              <a:rPr lang="en-US" sz="2200" b="1" spc="0" dirty="0">
                <a:latin typeface="Arial Narrow"/>
                <a:cs typeface="Arial Narrow"/>
              </a:rPr>
              <a:t>r</a:t>
            </a:r>
            <a:r>
              <a:rPr lang="en-US" sz="2200" b="1" spc="-9" dirty="0">
                <a:latin typeface="Arial Narrow"/>
                <a:cs typeface="Arial Narrow"/>
              </a:rPr>
              <a:t>e</a:t>
            </a:r>
            <a:r>
              <a:rPr lang="en-US" sz="2200" b="1" spc="0" dirty="0">
                <a:latin typeface="Arial Narrow"/>
                <a:cs typeface="Arial Narrow"/>
              </a:rPr>
              <a:t>sides</a:t>
            </a:r>
            <a:r>
              <a:rPr lang="en-US" sz="2200" b="1" spc="76" dirty="0">
                <a:latin typeface="Arial Narrow"/>
                <a:cs typeface="Arial Narrow"/>
              </a:rPr>
              <a:t> </a:t>
            </a:r>
            <a:r>
              <a:rPr lang="en-US" sz="2200" b="1" spc="4" dirty="0">
                <a:latin typeface="Arial Narrow"/>
                <a:cs typeface="Arial Narrow"/>
              </a:rPr>
              <a:t>or</a:t>
            </a:r>
            <a:r>
              <a:rPr lang="en-US" sz="2200" dirty="0">
                <a:latin typeface="Arial Narrow"/>
                <a:cs typeface="Arial Narrow"/>
              </a:rPr>
              <a:t> </a:t>
            </a:r>
            <a:r>
              <a:rPr lang="en-US" sz="2200" b="1" spc="0" dirty="0">
                <a:latin typeface="Arial Narrow"/>
                <a:cs typeface="Arial Narrow"/>
              </a:rPr>
              <a:t>c</a:t>
            </a:r>
            <a:r>
              <a:rPr lang="en-US" sz="2200" b="1" spc="-9" dirty="0">
                <a:latin typeface="Arial Narrow"/>
                <a:cs typeface="Arial Narrow"/>
              </a:rPr>
              <a:t>a</a:t>
            </a:r>
            <a:r>
              <a:rPr lang="en-US" sz="2200" b="1" spc="0" dirty="0">
                <a:latin typeface="Arial Narrow"/>
                <a:cs typeface="Arial Narrow"/>
              </a:rPr>
              <a:t>r</a:t>
            </a:r>
            <a:r>
              <a:rPr lang="en-US" sz="2200" b="1" spc="-9" dirty="0">
                <a:latin typeface="Arial Narrow"/>
                <a:cs typeface="Arial Narrow"/>
              </a:rPr>
              <a:t>r</a:t>
            </a:r>
            <a:r>
              <a:rPr lang="en-US" sz="2200" b="1" spc="0" dirty="0">
                <a:latin typeface="Arial Narrow"/>
                <a:cs typeface="Arial Narrow"/>
              </a:rPr>
              <a:t>ies</a:t>
            </a:r>
            <a:r>
              <a:rPr lang="en-US" sz="2200" b="1" spc="-40" dirty="0">
                <a:latin typeface="Arial Narrow"/>
                <a:cs typeface="Arial Narrow"/>
              </a:rPr>
              <a:t> </a:t>
            </a:r>
            <a:r>
              <a:rPr lang="en-US" sz="2200" b="1" spc="4" dirty="0">
                <a:latin typeface="Arial Narrow"/>
                <a:cs typeface="Arial Narrow"/>
              </a:rPr>
              <a:t>o</a:t>
            </a:r>
            <a:r>
              <a:rPr lang="en-US" sz="2200" b="1" spc="0" dirty="0">
                <a:latin typeface="Arial Narrow"/>
                <a:cs typeface="Arial Narrow"/>
              </a:rPr>
              <a:t>n b</a:t>
            </a:r>
            <a:r>
              <a:rPr lang="en-US" sz="2200" b="1" spc="4" dirty="0">
                <a:latin typeface="Arial Narrow"/>
                <a:cs typeface="Arial Narrow"/>
              </a:rPr>
              <a:t>u</a:t>
            </a:r>
            <a:r>
              <a:rPr lang="en-US" sz="2200" b="1" spc="0" dirty="0">
                <a:latin typeface="Arial Narrow"/>
                <a:cs typeface="Arial Narrow"/>
              </a:rPr>
              <a:t>sine</a:t>
            </a:r>
            <a:r>
              <a:rPr lang="en-US" sz="2200" b="1" spc="-9" dirty="0">
                <a:latin typeface="Arial Narrow"/>
                <a:cs typeface="Arial Narrow"/>
              </a:rPr>
              <a:t>s</a:t>
            </a:r>
            <a:r>
              <a:rPr lang="en-US" sz="2200" b="1" spc="0" dirty="0">
                <a:latin typeface="Arial Narrow"/>
                <a:cs typeface="Arial Narrow"/>
              </a:rPr>
              <a:t>s</a:t>
            </a:r>
            <a:r>
              <a:rPr lang="en-US" sz="2200" b="1" spc="-56" dirty="0">
                <a:latin typeface="Arial Narrow"/>
                <a:cs typeface="Arial Narrow"/>
              </a:rPr>
              <a:t> </a:t>
            </a:r>
            <a:r>
              <a:rPr lang="en-US" sz="2200" b="1" spc="4" dirty="0">
                <a:latin typeface="Arial Narrow"/>
                <a:cs typeface="Arial Narrow"/>
              </a:rPr>
              <a:t>i</a:t>
            </a:r>
            <a:r>
              <a:rPr lang="en-US" sz="2200" b="1" spc="0" dirty="0">
                <a:latin typeface="Arial Narrow"/>
                <a:cs typeface="Arial Narrow"/>
              </a:rPr>
              <a:t>n</a:t>
            </a:r>
            <a:r>
              <a:rPr lang="en-US" sz="2200" b="1" spc="-20" dirty="0">
                <a:latin typeface="Arial Narrow"/>
                <a:cs typeface="Arial Narrow"/>
              </a:rPr>
              <a:t> Delta State</a:t>
            </a:r>
            <a:r>
              <a:rPr lang="en-US" sz="2200" b="1" spc="0" dirty="0">
                <a:latin typeface="Arial Narrow"/>
                <a:cs typeface="Arial Narrow"/>
              </a:rPr>
              <a:t>;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04927" y="3855415"/>
            <a:ext cx="164998" cy="304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50"/>
              </a:lnSpc>
              <a:spcBef>
                <a:spcPts val="117"/>
              </a:spcBef>
            </a:pPr>
            <a:r>
              <a:rPr sz="2200" spc="0" dirty="0"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66829" y="3657600"/>
            <a:ext cx="5711203" cy="6395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55"/>
              </a:lnSpc>
              <a:spcBef>
                <a:spcPts val="117"/>
              </a:spcBef>
            </a:pPr>
            <a:r>
              <a:rPr sz="2200" b="1" spc="4" dirty="0">
                <a:latin typeface="Arial Narrow"/>
                <a:cs typeface="Arial Narrow"/>
              </a:rPr>
              <a:t>Th</a:t>
            </a:r>
            <a:r>
              <a:rPr sz="2200" b="1" spc="0" dirty="0">
                <a:latin typeface="Arial Narrow"/>
                <a:cs typeface="Arial Narrow"/>
              </a:rPr>
              <a:t>e</a:t>
            </a:r>
            <a:r>
              <a:rPr sz="2200" b="1" spc="189" dirty="0">
                <a:latin typeface="Arial Narrow"/>
                <a:cs typeface="Arial Narrow"/>
              </a:rPr>
              <a:t> </a:t>
            </a:r>
            <a:r>
              <a:rPr sz="2200" b="1" spc="0" dirty="0">
                <a:latin typeface="Arial Narrow"/>
                <a:cs typeface="Arial Narrow"/>
              </a:rPr>
              <a:t>c</a:t>
            </a:r>
            <a:r>
              <a:rPr sz="2200" b="1" spc="-14" dirty="0">
                <a:latin typeface="Arial Narrow"/>
                <a:cs typeface="Arial Narrow"/>
              </a:rPr>
              <a:t>a</a:t>
            </a:r>
            <a:r>
              <a:rPr sz="2200" b="1" spc="0" dirty="0">
                <a:latin typeface="Arial Narrow"/>
                <a:cs typeface="Arial Narrow"/>
              </a:rPr>
              <a:t>use</a:t>
            </a:r>
            <a:r>
              <a:rPr sz="2200" b="1" spc="164" dirty="0">
                <a:latin typeface="Arial Narrow"/>
                <a:cs typeface="Arial Narrow"/>
              </a:rPr>
              <a:t> </a:t>
            </a:r>
            <a:r>
              <a:rPr sz="2200" b="1" spc="4" dirty="0">
                <a:latin typeface="Arial Narrow"/>
                <a:cs typeface="Arial Narrow"/>
              </a:rPr>
              <a:t>o</a:t>
            </a:r>
            <a:r>
              <a:rPr sz="2200" b="1" spc="0" dirty="0">
                <a:latin typeface="Arial Narrow"/>
                <a:cs typeface="Arial Narrow"/>
              </a:rPr>
              <a:t>f</a:t>
            </a:r>
            <a:r>
              <a:rPr sz="2200" b="1" spc="179" dirty="0">
                <a:latin typeface="Arial Narrow"/>
                <a:cs typeface="Arial Narrow"/>
              </a:rPr>
              <a:t> </a:t>
            </a:r>
            <a:r>
              <a:rPr sz="2200" b="1" spc="0" dirty="0">
                <a:latin typeface="Arial Narrow"/>
                <a:cs typeface="Arial Narrow"/>
              </a:rPr>
              <a:t>a</a:t>
            </a:r>
            <a:r>
              <a:rPr sz="2200" b="1" spc="-14" dirty="0">
                <a:latin typeface="Arial Narrow"/>
                <a:cs typeface="Arial Narrow"/>
              </a:rPr>
              <a:t>c</a:t>
            </a:r>
            <a:r>
              <a:rPr sz="2200" b="1" spc="0" dirty="0">
                <a:latin typeface="Arial Narrow"/>
                <a:cs typeface="Arial Narrow"/>
              </a:rPr>
              <a:t>tion</a:t>
            </a:r>
            <a:r>
              <a:rPr sz="2200" b="1" spc="184" dirty="0">
                <a:latin typeface="Arial Narrow"/>
                <a:cs typeface="Arial Narrow"/>
              </a:rPr>
              <a:t> </a:t>
            </a:r>
            <a:r>
              <a:rPr sz="2200" b="1" spc="0" dirty="0">
                <a:latin typeface="Arial Narrow"/>
                <a:cs typeface="Arial Narrow"/>
              </a:rPr>
              <a:t>a</a:t>
            </a:r>
            <a:r>
              <a:rPr sz="2200" b="1" spc="-9" dirty="0">
                <a:latin typeface="Arial Narrow"/>
                <a:cs typeface="Arial Narrow"/>
              </a:rPr>
              <a:t>r</a:t>
            </a:r>
            <a:r>
              <a:rPr sz="2200" b="1" spc="0" dirty="0">
                <a:latin typeface="Arial Narrow"/>
                <a:cs typeface="Arial Narrow"/>
              </a:rPr>
              <a:t>ose</a:t>
            </a:r>
            <a:r>
              <a:rPr sz="2200" b="1" spc="184" dirty="0">
                <a:latin typeface="Arial Narrow"/>
                <a:cs typeface="Arial Narrow"/>
              </a:rPr>
              <a:t> </a:t>
            </a:r>
            <a:r>
              <a:rPr sz="2200" b="1" spc="0" dirty="0">
                <a:latin typeface="Arial Narrow"/>
                <a:cs typeface="Arial Narrow"/>
              </a:rPr>
              <a:t>wh</a:t>
            </a:r>
            <a:r>
              <a:rPr sz="2200" b="1" spc="4" dirty="0">
                <a:latin typeface="Arial Narrow"/>
                <a:cs typeface="Arial Narrow"/>
              </a:rPr>
              <a:t>o</a:t>
            </a:r>
            <a:r>
              <a:rPr sz="2200" b="1" spc="-9" dirty="0">
                <a:latin typeface="Arial Narrow"/>
                <a:cs typeface="Arial Narrow"/>
              </a:rPr>
              <a:t>l</a:t>
            </a:r>
            <a:r>
              <a:rPr sz="2200" b="1" spc="0" dirty="0">
                <a:latin typeface="Arial Narrow"/>
                <a:cs typeface="Arial Narrow"/>
              </a:rPr>
              <a:t>ly</a:t>
            </a:r>
            <a:r>
              <a:rPr sz="2200" b="1" spc="169" dirty="0">
                <a:latin typeface="Arial Narrow"/>
                <a:cs typeface="Arial Narrow"/>
              </a:rPr>
              <a:t> </a:t>
            </a:r>
            <a:r>
              <a:rPr sz="2200" b="1" spc="4" dirty="0">
                <a:latin typeface="Arial Narrow"/>
                <a:cs typeface="Arial Narrow"/>
              </a:rPr>
              <a:t>o</a:t>
            </a:r>
            <a:r>
              <a:rPr sz="2200" b="1" spc="0" dirty="0">
                <a:latin typeface="Arial Narrow"/>
                <a:cs typeface="Arial Narrow"/>
              </a:rPr>
              <a:t>r</a:t>
            </a:r>
            <a:r>
              <a:rPr sz="2200" b="1" spc="189" dirty="0">
                <a:latin typeface="Arial Narrow"/>
                <a:cs typeface="Arial Narrow"/>
              </a:rPr>
              <a:t> </a:t>
            </a:r>
            <a:r>
              <a:rPr sz="2200" b="1" spc="-9" dirty="0">
                <a:latin typeface="Arial Narrow"/>
                <a:cs typeface="Arial Narrow"/>
              </a:rPr>
              <a:t>i</a:t>
            </a:r>
            <a:r>
              <a:rPr sz="2200" b="1" spc="0" dirty="0">
                <a:latin typeface="Arial Narrow"/>
                <a:cs typeface="Arial Narrow"/>
              </a:rPr>
              <a:t>n</a:t>
            </a:r>
            <a:r>
              <a:rPr sz="2200" b="1" spc="194" dirty="0">
                <a:latin typeface="Arial Narrow"/>
                <a:cs typeface="Arial Narrow"/>
              </a:rPr>
              <a:t> </a:t>
            </a:r>
            <a:r>
              <a:rPr sz="2200" b="1" spc="-9" dirty="0">
                <a:latin typeface="Arial Narrow"/>
                <a:cs typeface="Arial Narrow"/>
              </a:rPr>
              <a:t>p</a:t>
            </a:r>
            <a:r>
              <a:rPr sz="2200" b="1" spc="0" dirty="0">
                <a:latin typeface="Arial Narrow"/>
                <a:cs typeface="Arial Narrow"/>
              </a:rPr>
              <a:t>a</a:t>
            </a:r>
            <a:r>
              <a:rPr sz="2200" b="1" spc="-9" dirty="0">
                <a:latin typeface="Arial Narrow"/>
                <a:cs typeface="Arial Narrow"/>
              </a:rPr>
              <a:t>r</a:t>
            </a:r>
            <a:r>
              <a:rPr sz="2200" b="1" spc="0" dirty="0">
                <a:latin typeface="Arial Narrow"/>
                <a:cs typeface="Arial Narrow"/>
              </a:rPr>
              <a:t>t</a:t>
            </a:r>
            <a:r>
              <a:rPr sz="2200" b="1" spc="194" dirty="0">
                <a:latin typeface="Arial Narrow"/>
                <a:cs typeface="Arial Narrow"/>
              </a:rPr>
              <a:t> </a:t>
            </a:r>
            <a:r>
              <a:rPr sz="2200" b="1" spc="4" dirty="0">
                <a:latin typeface="Arial Narrow"/>
                <a:cs typeface="Arial Narrow"/>
              </a:rPr>
              <a:t>i</a:t>
            </a:r>
            <a:r>
              <a:rPr sz="2200" b="1" spc="0" dirty="0">
                <a:latin typeface="Arial Narrow"/>
                <a:cs typeface="Arial Narrow"/>
              </a:rPr>
              <a:t>n</a:t>
            </a:r>
            <a:r>
              <a:rPr sz="2200" b="1" spc="194" dirty="0">
                <a:latin typeface="Arial Narrow"/>
                <a:cs typeface="Arial Narrow"/>
              </a:rPr>
              <a:t> </a:t>
            </a:r>
            <a:r>
              <a:rPr lang="en-US" sz="2200" b="1" spc="194" dirty="0">
                <a:latin typeface="Arial Narrow"/>
                <a:cs typeface="Arial Narrow"/>
              </a:rPr>
              <a:t>Delta State</a:t>
            </a:r>
            <a:r>
              <a:rPr lang="en-US" sz="2200" b="1" dirty="0">
                <a:latin typeface="Arial Narrow"/>
                <a:cs typeface="Arial Narrow"/>
              </a:rPr>
              <a:t>;</a:t>
            </a:r>
            <a:endParaRPr sz="2200" dirty="0">
              <a:latin typeface="Arial Narrow"/>
              <a:cs typeface="Arial Narrow"/>
            </a:endParaRPr>
          </a:p>
          <a:p>
            <a:pPr marL="12700" marR="41879">
              <a:lnSpc>
                <a:spcPct val="95621"/>
              </a:lnSpc>
            </a:pPr>
            <a:endParaRPr sz="2200" dirty="0">
              <a:latin typeface="Arial Narrow"/>
              <a:cs typeface="Arial Narro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4927" y="4861883"/>
            <a:ext cx="164846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2200" spc="0" dirty="0"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62127" y="4663440"/>
            <a:ext cx="5715905" cy="10060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6709">
              <a:lnSpc>
                <a:spcPts val="2355"/>
              </a:lnSpc>
              <a:spcBef>
                <a:spcPts val="117"/>
              </a:spcBef>
            </a:pPr>
            <a:r>
              <a:rPr sz="2200" b="1" spc="4" dirty="0">
                <a:latin typeface="Arial Narrow"/>
                <a:cs typeface="Arial Narrow"/>
              </a:rPr>
              <a:t>Th</a:t>
            </a:r>
            <a:r>
              <a:rPr sz="2200" b="1" spc="0" dirty="0">
                <a:latin typeface="Arial Narrow"/>
                <a:cs typeface="Arial Narrow"/>
              </a:rPr>
              <a:t>e</a:t>
            </a:r>
            <a:r>
              <a:rPr sz="2200" b="1" spc="82" dirty="0">
                <a:latin typeface="Arial Narrow"/>
                <a:cs typeface="Arial Narrow"/>
              </a:rPr>
              <a:t> </a:t>
            </a:r>
            <a:r>
              <a:rPr sz="2200" b="1" spc="0" dirty="0">
                <a:latin typeface="Arial Narrow"/>
                <a:cs typeface="Arial Narrow"/>
              </a:rPr>
              <a:t>cl</a:t>
            </a:r>
            <a:r>
              <a:rPr sz="2200" b="1" spc="-4" dirty="0">
                <a:latin typeface="Arial Narrow"/>
                <a:cs typeface="Arial Narrow"/>
              </a:rPr>
              <a:t>a</a:t>
            </a:r>
            <a:r>
              <a:rPr sz="2200" b="1" spc="0" dirty="0">
                <a:latin typeface="Arial Narrow"/>
                <a:cs typeface="Arial Narrow"/>
              </a:rPr>
              <a:t>im</a:t>
            </a:r>
            <a:r>
              <a:rPr sz="2200" b="1" spc="73" dirty="0">
                <a:latin typeface="Arial Narrow"/>
                <a:cs typeface="Arial Narrow"/>
              </a:rPr>
              <a:t> </a:t>
            </a:r>
            <a:r>
              <a:rPr sz="2200" b="1" spc="4" dirty="0">
                <a:latin typeface="Arial Narrow"/>
                <a:cs typeface="Arial Narrow"/>
              </a:rPr>
              <a:t>i</a:t>
            </a:r>
            <a:r>
              <a:rPr sz="2200" b="1" spc="0" dirty="0">
                <a:latin typeface="Arial Narrow"/>
                <a:cs typeface="Arial Narrow"/>
              </a:rPr>
              <a:t>s</a:t>
            </a:r>
            <a:r>
              <a:rPr sz="2200" b="1" spc="99" dirty="0">
                <a:latin typeface="Arial Narrow"/>
                <a:cs typeface="Arial Narrow"/>
              </a:rPr>
              <a:t> </a:t>
            </a:r>
            <a:r>
              <a:rPr sz="2200" b="1" spc="0" dirty="0">
                <a:latin typeface="Arial Narrow"/>
                <a:cs typeface="Arial Narrow"/>
              </a:rPr>
              <a:t>for</a:t>
            </a:r>
            <a:r>
              <a:rPr sz="2200" b="1" spc="124" dirty="0">
                <a:latin typeface="Arial Narrow"/>
                <a:cs typeface="Arial Narrow"/>
              </a:rPr>
              <a:t> </a:t>
            </a:r>
            <a:r>
              <a:rPr sz="2200" b="1" spc="0" dirty="0">
                <a:latin typeface="Arial Narrow"/>
                <a:cs typeface="Arial Narrow"/>
              </a:rPr>
              <a:t>a</a:t>
            </a:r>
            <a:r>
              <a:rPr sz="2200" b="1" spc="104" dirty="0">
                <a:latin typeface="Arial Narrow"/>
                <a:cs typeface="Arial Narrow"/>
              </a:rPr>
              <a:t> </a:t>
            </a:r>
            <a:r>
              <a:rPr sz="2200" b="1" spc="0" dirty="0">
                <a:latin typeface="Arial Narrow"/>
                <a:cs typeface="Arial Narrow"/>
              </a:rPr>
              <a:t>l</a:t>
            </a:r>
            <a:r>
              <a:rPr sz="2200" b="1" spc="4" dirty="0">
                <a:latin typeface="Arial Narrow"/>
                <a:cs typeface="Arial Narrow"/>
              </a:rPr>
              <a:t>i</a:t>
            </a:r>
            <a:r>
              <a:rPr sz="2200" b="1" spc="0" dirty="0">
                <a:latin typeface="Arial Narrow"/>
                <a:cs typeface="Arial Narrow"/>
              </a:rPr>
              <a:t>q</a:t>
            </a:r>
            <a:r>
              <a:rPr sz="2200" b="1" spc="4" dirty="0">
                <a:latin typeface="Arial Narrow"/>
                <a:cs typeface="Arial Narrow"/>
              </a:rPr>
              <a:t>u</a:t>
            </a:r>
            <a:r>
              <a:rPr sz="2200" b="1" spc="-9" dirty="0">
                <a:latin typeface="Arial Narrow"/>
                <a:cs typeface="Arial Narrow"/>
              </a:rPr>
              <a:t>i</a:t>
            </a:r>
            <a:r>
              <a:rPr sz="2200" b="1" spc="0" dirty="0">
                <a:latin typeface="Arial Narrow"/>
                <a:cs typeface="Arial Narrow"/>
              </a:rPr>
              <a:t>dated</a:t>
            </a:r>
            <a:r>
              <a:rPr sz="2200" b="1" spc="61" dirty="0">
                <a:latin typeface="Arial Narrow"/>
                <a:cs typeface="Arial Narrow"/>
              </a:rPr>
              <a:t> </a:t>
            </a:r>
            <a:r>
              <a:rPr sz="2200" b="1" spc="0" dirty="0">
                <a:latin typeface="Arial Narrow"/>
                <a:cs typeface="Arial Narrow"/>
              </a:rPr>
              <a:t>money</a:t>
            </a:r>
            <a:r>
              <a:rPr sz="2200" b="1" spc="28" dirty="0">
                <a:latin typeface="Arial Narrow"/>
                <a:cs typeface="Arial Narrow"/>
              </a:rPr>
              <a:t> </a:t>
            </a:r>
            <a:r>
              <a:rPr sz="2200" b="1" spc="0" dirty="0">
                <a:latin typeface="Arial Narrow"/>
                <a:cs typeface="Arial Narrow"/>
              </a:rPr>
              <a:t>dem</a:t>
            </a:r>
            <a:r>
              <a:rPr sz="2200" b="1" spc="-9" dirty="0">
                <a:latin typeface="Arial Narrow"/>
                <a:cs typeface="Arial Narrow"/>
              </a:rPr>
              <a:t>a</a:t>
            </a:r>
            <a:r>
              <a:rPr sz="2200" b="1" spc="0" dirty="0">
                <a:latin typeface="Arial Narrow"/>
                <a:cs typeface="Arial Narrow"/>
              </a:rPr>
              <a:t>nd</a:t>
            </a:r>
            <a:r>
              <a:rPr sz="2200" b="1" spc="82" dirty="0">
                <a:latin typeface="Arial Narrow"/>
                <a:cs typeface="Arial Narrow"/>
              </a:rPr>
              <a:t> </a:t>
            </a:r>
            <a:r>
              <a:rPr sz="2200" b="1" spc="4" dirty="0">
                <a:latin typeface="Arial Narrow"/>
                <a:cs typeface="Arial Narrow"/>
              </a:rPr>
              <a:t>i</a:t>
            </a:r>
            <a:r>
              <a:rPr sz="2200" b="1" spc="0" dirty="0">
                <a:latin typeface="Arial Narrow"/>
                <a:cs typeface="Arial Narrow"/>
              </a:rPr>
              <a:t>n</a:t>
            </a:r>
            <a:r>
              <a:rPr sz="2200" b="1" spc="108" dirty="0">
                <a:latin typeface="Arial Narrow"/>
                <a:cs typeface="Arial Narrow"/>
              </a:rPr>
              <a:t> </a:t>
            </a:r>
            <a:r>
              <a:rPr sz="2200" b="1" spc="0" dirty="0">
                <a:latin typeface="Arial Narrow"/>
                <a:cs typeface="Arial Narrow"/>
              </a:rPr>
              <a:t>a</a:t>
            </a:r>
            <a:r>
              <a:rPr lang="en-US" sz="2200" dirty="0">
                <a:latin typeface="Arial Narrow"/>
                <a:cs typeface="Arial Narrow"/>
              </a:rPr>
              <a:t> </a:t>
            </a:r>
            <a:r>
              <a:rPr sz="2200" b="1" spc="0" dirty="0">
                <a:latin typeface="Arial Narrow"/>
                <a:cs typeface="Arial Narrow"/>
              </a:rPr>
              <a:t>sum</a:t>
            </a:r>
            <a:r>
              <a:rPr sz="2200" b="1" spc="439" dirty="0">
                <a:latin typeface="Arial Narrow"/>
                <a:cs typeface="Arial Narrow"/>
              </a:rPr>
              <a:t> </a:t>
            </a:r>
            <a:r>
              <a:rPr sz="2200" b="1" spc="4" dirty="0">
                <a:latin typeface="Arial Narrow"/>
                <a:cs typeface="Arial Narrow"/>
              </a:rPr>
              <a:t>no</a:t>
            </a:r>
            <a:r>
              <a:rPr sz="2200" b="1" spc="0" dirty="0">
                <a:latin typeface="Arial Narrow"/>
                <a:cs typeface="Arial Narrow"/>
              </a:rPr>
              <a:t>t</a:t>
            </a:r>
            <a:r>
              <a:rPr sz="2200" b="1" spc="486" dirty="0">
                <a:latin typeface="Arial Narrow"/>
                <a:cs typeface="Arial Narrow"/>
              </a:rPr>
              <a:t> </a:t>
            </a:r>
            <a:r>
              <a:rPr sz="2200" b="1" spc="0" dirty="0">
                <a:latin typeface="Arial Narrow"/>
                <a:cs typeface="Arial Narrow"/>
              </a:rPr>
              <a:t>e</a:t>
            </a:r>
            <a:r>
              <a:rPr sz="2200" b="1" spc="-9" dirty="0">
                <a:latin typeface="Arial Narrow"/>
                <a:cs typeface="Arial Narrow"/>
              </a:rPr>
              <a:t>x</a:t>
            </a:r>
            <a:r>
              <a:rPr sz="2200" b="1" spc="4" dirty="0">
                <a:latin typeface="Arial Narrow"/>
                <a:cs typeface="Arial Narrow"/>
              </a:rPr>
              <a:t>c</a:t>
            </a:r>
            <a:r>
              <a:rPr sz="2200" b="1" spc="0" dirty="0">
                <a:latin typeface="Arial Narrow"/>
                <a:cs typeface="Arial Narrow"/>
              </a:rPr>
              <a:t>e</a:t>
            </a:r>
            <a:r>
              <a:rPr sz="2200" b="1" spc="-9" dirty="0">
                <a:latin typeface="Arial Narrow"/>
                <a:cs typeface="Arial Narrow"/>
              </a:rPr>
              <a:t>e</a:t>
            </a:r>
            <a:r>
              <a:rPr sz="2200" b="1" spc="0" dirty="0">
                <a:latin typeface="Arial Narrow"/>
                <a:cs typeface="Arial Narrow"/>
              </a:rPr>
              <a:t>d</a:t>
            </a:r>
            <a:r>
              <a:rPr sz="2200" b="1" spc="4" dirty="0">
                <a:latin typeface="Arial Narrow"/>
                <a:cs typeface="Arial Narrow"/>
              </a:rPr>
              <a:t>i</a:t>
            </a:r>
            <a:r>
              <a:rPr sz="2200" b="1" spc="0" dirty="0">
                <a:latin typeface="Arial Narrow"/>
                <a:cs typeface="Arial Narrow"/>
              </a:rPr>
              <a:t>ng</a:t>
            </a:r>
            <a:r>
              <a:rPr sz="2200" b="1" spc="430" dirty="0">
                <a:latin typeface="Arial Narrow"/>
                <a:cs typeface="Arial Narrow"/>
              </a:rPr>
              <a:t> </a:t>
            </a:r>
            <a:r>
              <a:rPr sz="2200" b="1" spc="-4" dirty="0">
                <a:latin typeface="Arial Narrow"/>
                <a:cs typeface="Arial Narrow"/>
              </a:rPr>
              <a:t>N</a:t>
            </a:r>
            <a:r>
              <a:rPr lang="en-US" sz="2200" b="1" spc="-4" dirty="0">
                <a:latin typeface="Arial Narrow"/>
                <a:cs typeface="Arial Narrow"/>
              </a:rPr>
              <a:t>GN5</a:t>
            </a:r>
            <a:r>
              <a:rPr sz="2200" b="1" spc="4" dirty="0">
                <a:latin typeface="Arial Narrow"/>
                <a:cs typeface="Arial Narrow"/>
              </a:rPr>
              <a:t>,</a:t>
            </a:r>
            <a:r>
              <a:rPr sz="2200" b="1" spc="-4" dirty="0">
                <a:latin typeface="Arial Narrow"/>
                <a:cs typeface="Arial Narrow"/>
              </a:rPr>
              <a:t>000</a:t>
            </a:r>
            <a:r>
              <a:rPr sz="2200" b="1" spc="4" dirty="0">
                <a:latin typeface="Arial Narrow"/>
                <a:cs typeface="Arial Narrow"/>
              </a:rPr>
              <a:t>,</a:t>
            </a:r>
            <a:r>
              <a:rPr sz="2200" b="1" spc="-4" dirty="0">
                <a:latin typeface="Arial Narrow"/>
                <a:cs typeface="Arial Narrow"/>
              </a:rPr>
              <a:t>00</a:t>
            </a:r>
            <a:r>
              <a:rPr sz="2200" b="1" spc="0" dirty="0">
                <a:latin typeface="Arial Narrow"/>
                <a:cs typeface="Arial Narrow"/>
              </a:rPr>
              <a:t>0</a:t>
            </a:r>
            <a:r>
              <a:rPr sz="2200" b="1" spc="383" dirty="0">
                <a:latin typeface="Arial Narrow"/>
                <a:cs typeface="Arial Narrow"/>
              </a:rPr>
              <a:t> </a:t>
            </a:r>
            <a:r>
              <a:rPr lang="en-US" sz="2200" b="1" spc="383" dirty="0">
                <a:latin typeface="Arial Narrow"/>
                <a:cs typeface="Arial Narrow"/>
              </a:rPr>
              <a:t>ex</a:t>
            </a:r>
            <a:r>
              <a:rPr sz="2200" b="1" spc="-9" dirty="0">
                <a:latin typeface="Arial Narrow"/>
                <a:cs typeface="Arial Narrow"/>
              </a:rPr>
              <a:t>c</a:t>
            </a:r>
            <a:r>
              <a:rPr sz="2200" b="1" spc="0" dirty="0">
                <a:latin typeface="Arial Narrow"/>
                <a:cs typeface="Arial Narrow"/>
              </a:rPr>
              <a:t>l</a:t>
            </a:r>
            <a:r>
              <a:rPr sz="2200" b="1" spc="4" dirty="0">
                <a:latin typeface="Arial Narrow"/>
                <a:cs typeface="Arial Narrow"/>
              </a:rPr>
              <a:t>u</a:t>
            </a:r>
            <a:r>
              <a:rPr sz="2200" b="1" spc="0" dirty="0">
                <a:latin typeface="Arial Narrow"/>
                <a:cs typeface="Arial Narrow"/>
              </a:rPr>
              <a:t>d</a:t>
            </a:r>
            <a:r>
              <a:rPr sz="2200" b="1" spc="4" dirty="0">
                <a:latin typeface="Arial Narrow"/>
                <a:cs typeface="Arial Narrow"/>
              </a:rPr>
              <a:t>i</a:t>
            </a:r>
            <a:r>
              <a:rPr sz="2200" b="1" spc="0" dirty="0">
                <a:latin typeface="Arial Narrow"/>
                <a:cs typeface="Arial Narrow"/>
              </a:rPr>
              <a:t>ng</a:t>
            </a:r>
            <a:r>
              <a:rPr lang="en-US" sz="2200" b="1" dirty="0">
                <a:latin typeface="Arial Narrow"/>
                <a:cs typeface="Arial Narrow"/>
              </a:rPr>
              <a:t> interests and </a:t>
            </a:r>
            <a:r>
              <a:rPr sz="2200" b="1" spc="0" dirty="0">
                <a:latin typeface="Arial Narrow"/>
                <a:cs typeface="Arial Narrow"/>
              </a:rPr>
              <a:t>co</a:t>
            </a:r>
            <a:r>
              <a:rPr sz="2200" b="1" spc="-9" dirty="0">
                <a:latin typeface="Arial Narrow"/>
                <a:cs typeface="Arial Narrow"/>
              </a:rPr>
              <a:t>s</a:t>
            </a:r>
            <a:r>
              <a:rPr sz="2200" b="1" spc="0" dirty="0">
                <a:latin typeface="Arial Narrow"/>
                <a:cs typeface="Arial Narrow"/>
              </a:rPr>
              <a:t>t</a:t>
            </a:r>
            <a:r>
              <a:rPr sz="2200" b="1" spc="-4" dirty="0">
                <a:latin typeface="Arial Narrow"/>
                <a:cs typeface="Arial Narrow"/>
              </a:rPr>
              <a:t>s</a:t>
            </a:r>
            <a:r>
              <a:rPr sz="2200" b="1" spc="0" dirty="0">
                <a:latin typeface="Arial Narrow"/>
                <a:cs typeface="Arial Narrow"/>
              </a:rPr>
              <a:t>;</a:t>
            </a:r>
            <a:r>
              <a:rPr sz="2200" b="1" spc="14" dirty="0">
                <a:latin typeface="Arial Narrow"/>
                <a:cs typeface="Arial Narrow"/>
              </a:rPr>
              <a:t> </a:t>
            </a:r>
            <a:r>
              <a:rPr sz="2200" b="1" spc="0" dirty="0">
                <a:latin typeface="Arial Narrow"/>
                <a:cs typeface="Arial Narrow"/>
              </a:rPr>
              <a:t>and</a:t>
            </a:r>
            <a:endParaRPr sz="2200" dirty="0">
              <a:latin typeface="Arial Narrow"/>
              <a:cs typeface="Arial Narro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4927" y="6203257"/>
            <a:ext cx="164846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2200" spc="0" dirty="0"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62127" y="6035804"/>
            <a:ext cx="5709782" cy="6761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55"/>
              </a:lnSpc>
              <a:spcBef>
                <a:spcPts val="117"/>
              </a:spcBef>
            </a:pPr>
            <a:r>
              <a:rPr sz="2200" b="1" spc="4" dirty="0">
                <a:latin typeface="Arial Narrow"/>
                <a:cs typeface="Arial Narrow"/>
              </a:rPr>
              <a:t>Th</a:t>
            </a:r>
            <a:r>
              <a:rPr sz="2200" b="1" spc="0" dirty="0">
                <a:latin typeface="Arial Narrow"/>
                <a:cs typeface="Arial Narrow"/>
              </a:rPr>
              <a:t>e</a:t>
            </a:r>
            <a:r>
              <a:rPr sz="2200" b="1" spc="22" dirty="0">
                <a:latin typeface="Arial Narrow"/>
                <a:cs typeface="Arial Narrow"/>
              </a:rPr>
              <a:t> </a:t>
            </a:r>
            <a:r>
              <a:rPr sz="2200" b="1" spc="0" dirty="0">
                <a:latin typeface="Arial Narrow"/>
                <a:cs typeface="Arial Narrow"/>
              </a:rPr>
              <a:t>Clai</a:t>
            </a:r>
            <a:r>
              <a:rPr sz="2200" b="1" spc="-4" dirty="0">
                <a:latin typeface="Arial Narrow"/>
                <a:cs typeface="Arial Narrow"/>
              </a:rPr>
              <a:t>m</a:t>
            </a:r>
            <a:r>
              <a:rPr sz="2200" b="1" spc="0" dirty="0">
                <a:latin typeface="Arial Narrow"/>
                <a:cs typeface="Arial Narrow"/>
              </a:rPr>
              <a:t>ant</a:t>
            </a:r>
            <a:r>
              <a:rPr sz="2200" b="1" spc="-11" dirty="0">
                <a:latin typeface="Arial Narrow"/>
                <a:cs typeface="Arial Narrow"/>
              </a:rPr>
              <a:t> </a:t>
            </a:r>
            <a:r>
              <a:rPr sz="2200" b="1" spc="0" dirty="0">
                <a:latin typeface="Arial Narrow"/>
                <a:cs typeface="Arial Narrow"/>
              </a:rPr>
              <a:t>has</a:t>
            </a:r>
            <a:r>
              <a:rPr sz="2200" b="1" spc="23" dirty="0">
                <a:latin typeface="Arial Narrow"/>
                <a:cs typeface="Arial Narrow"/>
              </a:rPr>
              <a:t> </a:t>
            </a:r>
            <a:r>
              <a:rPr sz="2200" b="1" spc="0" dirty="0">
                <a:latin typeface="Arial Narrow"/>
                <a:cs typeface="Arial Narrow"/>
              </a:rPr>
              <a:t>s</a:t>
            </a:r>
            <a:r>
              <a:rPr sz="2200" b="1" spc="-9" dirty="0">
                <a:latin typeface="Arial Narrow"/>
                <a:cs typeface="Arial Narrow"/>
              </a:rPr>
              <a:t>e</a:t>
            </a:r>
            <a:r>
              <a:rPr sz="2200" b="1" spc="4" dirty="0">
                <a:latin typeface="Arial Narrow"/>
                <a:cs typeface="Arial Narrow"/>
              </a:rPr>
              <a:t>r</a:t>
            </a:r>
            <a:r>
              <a:rPr sz="2200" b="1" spc="0" dirty="0">
                <a:latin typeface="Arial Narrow"/>
                <a:cs typeface="Arial Narrow"/>
              </a:rPr>
              <a:t>v</a:t>
            </a:r>
            <a:r>
              <a:rPr sz="2200" b="1" spc="-9" dirty="0">
                <a:latin typeface="Arial Narrow"/>
                <a:cs typeface="Arial Narrow"/>
              </a:rPr>
              <a:t>e</a:t>
            </a:r>
            <a:r>
              <a:rPr sz="2200" b="1" spc="0" dirty="0">
                <a:latin typeface="Arial Narrow"/>
                <a:cs typeface="Arial Narrow"/>
              </a:rPr>
              <a:t>d</a:t>
            </a:r>
            <a:r>
              <a:rPr sz="2200" b="1" spc="29" dirty="0">
                <a:latin typeface="Arial Narrow"/>
                <a:cs typeface="Arial Narrow"/>
              </a:rPr>
              <a:t> </a:t>
            </a:r>
            <a:r>
              <a:rPr sz="2200" b="1" spc="4" dirty="0">
                <a:latin typeface="Arial Narrow"/>
                <a:cs typeface="Arial Narrow"/>
              </a:rPr>
              <a:t>o</a:t>
            </a:r>
            <a:r>
              <a:rPr sz="2200" b="1" spc="0" dirty="0">
                <a:latin typeface="Arial Narrow"/>
                <a:cs typeface="Arial Narrow"/>
              </a:rPr>
              <a:t>n</a:t>
            </a:r>
            <a:r>
              <a:rPr sz="2200" b="1" spc="64" dirty="0">
                <a:latin typeface="Arial Narrow"/>
                <a:cs typeface="Arial Narrow"/>
              </a:rPr>
              <a:t> </a:t>
            </a:r>
            <a:r>
              <a:rPr sz="2200" b="1" spc="0" dirty="0">
                <a:latin typeface="Arial Narrow"/>
                <a:cs typeface="Arial Narrow"/>
              </a:rPr>
              <a:t>the</a:t>
            </a:r>
            <a:r>
              <a:rPr sz="2200" b="1" spc="32" dirty="0">
                <a:latin typeface="Arial Narrow"/>
                <a:cs typeface="Arial Narrow"/>
              </a:rPr>
              <a:t> </a:t>
            </a:r>
            <a:r>
              <a:rPr sz="2200" b="1" spc="0" dirty="0">
                <a:latin typeface="Arial Narrow"/>
                <a:cs typeface="Arial Narrow"/>
              </a:rPr>
              <a:t>D</a:t>
            </a:r>
            <a:r>
              <a:rPr sz="2200" b="1" spc="-9" dirty="0">
                <a:latin typeface="Arial Narrow"/>
                <a:cs typeface="Arial Narrow"/>
              </a:rPr>
              <a:t>e</a:t>
            </a:r>
            <a:r>
              <a:rPr sz="2200" b="1" spc="0" dirty="0">
                <a:latin typeface="Arial Narrow"/>
                <a:cs typeface="Arial Narrow"/>
              </a:rPr>
              <a:t>fenda</a:t>
            </a:r>
            <a:r>
              <a:rPr sz="2200" b="1" spc="9" dirty="0">
                <a:latin typeface="Arial Narrow"/>
                <a:cs typeface="Arial Narrow"/>
              </a:rPr>
              <a:t>n</a:t>
            </a:r>
            <a:r>
              <a:rPr sz="2200" b="1" spc="0" dirty="0">
                <a:latin typeface="Arial Narrow"/>
                <a:cs typeface="Arial Narrow"/>
              </a:rPr>
              <a:t>t,</a:t>
            </a:r>
            <a:r>
              <a:rPr sz="2200" b="1" spc="-12" dirty="0">
                <a:latin typeface="Arial Narrow"/>
                <a:cs typeface="Arial Narrow"/>
              </a:rPr>
              <a:t> </a:t>
            </a:r>
            <a:r>
              <a:rPr sz="2200" b="1" spc="0" dirty="0">
                <a:latin typeface="Arial Narrow"/>
                <a:cs typeface="Arial Narrow"/>
              </a:rPr>
              <a:t>a</a:t>
            </a:r>
            <a:r>
              <a:rPr sz="2200" b="1" spc="44" dirty="0">
                <a:latin typeface="Arial Narrow"/>
                <a:cs typeface="Arial Narrow"/>
              </a:rPr>
              <a:t> </a:t>
            </a:r>
            <a:r>
              <a:rPr sz="2200" b="1" spc="0" dirty="0">
                <a:latin typeface="Arial Narrow"/>
                <a:cs typeface="Arial Narrow"/>
              </a:rPr>
              <a:t>Letter</a:t>
            </a:r>
            <a:endParaRPr sz="2200" dirty="0">
              <a:latin typeface="Arial Narrow"/>
              <a:cs typeface="Arial Narrow"/>
            </a:endParaRPr>
          </a:p>
          <a:p>
            <a:pPr marL="12700" marR="41833">
              <a:lnSpc>
                <a:spcPct val="95621"/>
              </a:lnSpc>
            </a:pPr>
            <a:r>
              <a:rPr sz="2200" b="1" spc="4" dirty="0">
                <a:latin typeface="Arial Narrow"/>
                <a:cs typeface="Arial Narrow"/>
              </a:rPr>
              <a:t>o</a:t>
            </a:r>
            <a:r>
              <a:rPr sz="2200" b="1" spc="0" dirty="0">
                <a:latin typeface="Arial Narrow"/>
                <a:cs typeface="Arial Narrow"/>
              </a:rPr>
              <a:t>f</a:t>
            </a:r>
            <a:r>
              <a:rPr sz="2200" b="1" spc="-9" dirty="0">
                <a:latin typeface="Arial Narrow"/>
                <a:cs typeface="Arial Narrow"/>
              </a:rPr>
              <a:t> </a:t>
            </a:r>
            <a:r>
              <a:rPr sz="2200" b="1" spc="0" dirty="0">
                <a:latin typeface="Arial Narrow"/>
                <a:cs typeface="Arial Narrow"/>
              </a:rPr>
              <a:t>dem</a:t>
            </a:r>
            <a:r>
              <a:rPr sz="2200" b="1" spc="-9" dirty="0">
                <a:latin typeface="Arial Narrow"/>
                <a:cs typeface="Arial Narrow"/>
              </a:rPr>
              <a:t>a</a:t>
            </a:r>
            <a:r>
              <a:rPr sz="2200" b="1" spc="0" dirty="0">
                <a:latin typeface="Arial Narrow"/>
                <a:cs typeface="Arial Narrow"/>
              </a:rPr>
              <a:t>nd</a:t>
            </a:r>
            <a:r>
              <a:rPr sz="2200" b="1" spc="-37" dirty="0">
                <a:latin typeface="Arial Narrow"/>
                <a:cs typeface="Arial Narrow"/>
              </a:rPr>
              <a:t> </a:t>
            </a:r>
            <a:r>
              <a:rPr sz="2200" b="1" spc="-4" dirty="0">
                <a:latin typeface="Arial Narrow"/>
                <a:cs typeface="Arial Narrow"/>
              </a:rPr>
              <a:t>–</a:t>
            </a:r>
            <a:r>
              <a:rPr sz="2200" b="1" spc="0" dirty="0">
                <a:latin typeface="Arial Narrow"/>
                <a:cs typeface="Arial Narrow"/>
              </a:rPr>
              <a:t>F</a:t>
            </a:r>
            <a:r>
              <a:rPr sz="2200" b="1" spc="4" dirty="0">
                <a:latin typeface="Arial Narrow"/>
                <a:cs typeface="Arial Narrow"/>
              </a:rPr>
              <a:t>o</a:t>
            </a:r>
            <a:r>
              <a:rPr sz="2200" b="1" spc="0" dirty="0">
                <a:latin typeface="Arial Narrow"/>
                <a:cs typeface="Arial Narrow"/>
              </a:rPr>
              <a:t>rm</a:t>
            </a:r>
            <a:r>
              <a:rPr sz="2200" b="1" spc="-33" dirty="0">
                <a:latin typeface="Arial Narrow"/>
                <a:cs typeface="Arial Narrow"/>
              </a:rPr>
              <a:t> </a:t>
            </a:r>
            <a:r>
              <a:rPr sz="2200" b="1" spc="0" dirty="0">
                <a:latin typeface="Arial Narrow"/>
                <a:cs typeface="Arial Narrow"/>
              </a:rPr>
              <a:t>SC</a:t>
            </a:r>
            <a:r>
              <a:rPr lang="en-US" sz="2200" b="1" spc="0" dirty="0">
                <a:latin typeface="Arial Narrow"/>
                <a:cs typeface="Arial Narrow"/>
              </a:rPr>
              <a:t>C</a:t>
            </a:r>
            <a:r>
              <a:rPr sz="2200" b="1" spc="-42" dirty="0">
                <a:latin typeface="Arial Narrow"/>
                <a:cs typeface="Arial Narrow"/>
              </a:rPr>
              <a:t> </a:t>
            </a:r>
            <a:r>
              <a:rPr sz="2200" b="1" spc="-4" dirty="0">
                <a:latin typeface="Arial Narrow"/>
                <a:cs typeface="Arial Narrow"/>
              </a:rPr>
              <a:t>1</a:t>
            </a:r>
            <a:r>
              <a:rPr sz="2200" b="1" spc="0" dirty="0">
                <a:latin typeface="Arial Narrow"/>
                <a:cs typeface="Arial Narrow"/>
              </a:rPr>
              <a:t>.</a:t>
            </a:r>
            <a:endParaRPr sz="2200" dirty="0">
              <a:latin typeface="Arial Narrow"/>
              <a:cs typeface="Arial Narrow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495790" y="6409819"/>
            <a:ext cx="106679" cy="1595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80"/>
              </a:lnSpc>
              <a:spcBef>
                <a:spcPts val="59"/>
              </a:spcBef>
            </a:pPr>
            <a:r>
              <a:rPr sz="1050" spc="0" dirty="0">
                <a:latin typeface="Arial Narrow"/>
                <a:cs typeface="Arial Narrow"/>
              </a:rPr>
              <a:t>8</a:t>
            </a:r>
            <a:endParaRPr sz="105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7812024" y="138683"/>
            <a:ext cx="1952244" cy="4815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0"/>
            <a:ext cx="7760208" cy="6568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04927" y="81602"/>
            <a:ext cx="6173337" cy="5386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FORM SCC 1-LETTER OF DEMAND</a:t>
            </a:r>
            <a:endParaRPr sz="2800" dirty="0">
              <a:latin typeface="Arial Narrow"/>
              <a:cs typeface="Arial Narrow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495790" y="6409819"/>
            <a:ext cx="106679" cy="1595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80"/>
              </a:lnSpc>
              <a:spcBef>
                <a:spcPts val="59"/>
              </a:spcBef>
            </a:pPr>
            <a:r>
              <a:rPr sz="1050" spc="0" dirty="0">
                <a:latin typeface="Arial Narrow"/>
                <a:cs typeface="Arial Narrow"/>
              </a:rPr>
              <a:t>8</a:t>
            </a:r>
            <a:endParaRPr sz="1050">
              <a:latin typeface="Arial Narrow"/>
              <a:cs typeface="Arial Narrow"/>
            </a:endParaRPr>
          </a:p>
        </p:txBody>
      </p:sp>
      <p:pic>
        <p:nvPicPr>
          <p:cNvPr id="20" name="Content Placeholder 3">
            <a:extLst>
              <a:ext uri="{FF2B5EF4-FFF2-40B4-BE49-F238E27FC236}">
                <a16:creationId xmlns:a16="http://schemas.microsoft.com/office/drawing/2014/main" id="{D4D9EFEF-7987-42AF-B435-FCA3EE1A92B6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981200" y="689170"/>
            <a:ext cx="5562600" cy="612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7857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CC8C67FE6E9640BC858FBFC971BE29" ma:contentTypeVersion="16" ma:contentTypeDescription="Create a new document." ma:contentTypeScope="" ma:versionID="517afeddf8fbed43c9dee78f87c23238">
  <xsd:schema xmlns:xsd="http://www.w3.org/2001/XMLSchema" xmlns:xs="http://www.w3.org/2001/XMLSchema" xmlns:p="http://schemas.microsoft.com/office/2006/metadata/properties" xmlns:ns1="http://schemas.microsoft.com/sharepoint/v3" xmlns:ns3="49af786a-028e-4fe7-9ee6-7a58bcedf347" xmlns:ns4="d5de18bb-67a9-4461-a57d-39bca12cd2a6" targetNamespace="http://schemas.microsoft.com/office/2006/metadata/properties" ma:root="true" ma:fieldsID="a8ec40990a8edfa2522a12dad495e28b" ns1:_="" ns3:_="" ns4:_="">
    <xsd:import namespace="http://schemas.microsoft.com/sharepoint/v3"/>
    <xsd:import namespace="49af786a-028e-4fe7-9ee6-7a58bcedf347"/>
    <xsd:import namespace="d5de18bb-67a9-4461-a57d-39bca12cd2a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1:_ip_UnifiedCompliancePolicyProperties" minOccurs="0"/>
                <xsd:element ref="ns1:_ip_UnifiedCompliancePolicyUIAc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af786a-028e-4fe7-9ee6-7a58bcedf3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de18bb-67a9-4461-a57d-39bca12cd2a6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D126D4B-9817-428F-BBBD-3004098D6A2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066992F-02F6-49B9-BEA9-70E1CF243B0D}">
  <ds:schemaRefs>
    <ds:schemaRef ds:uri="49af786a-028e-4fe7-9ee6-7a58bcedf347"/>
    <ds:schemaRef ds:uri="http://schemas.microsoft.com/office/2006/documentManagement/types"/>
    <ds:schemaRef ds:uri="http://schemas.microsoft.com/office/infopath/2007/PartnerControls"/>
    <ds:schemaRef ds:uri="d5de18bb-67a9-4461-a57d-39bca12cd2a6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524CF6B-4C1D-4418-A021-EBE71B3458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9af786a-028e-4fe7-9ee6-7a58bcedf347"/>
    <ds:schemaRef ds:uri="d5de18bb-67a9-4461-a57d-39bca12cd2a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568</TotalTime>
  <Words>689</Words>
  <Application>Microsoft Office PowerPoint</Application>
  <PresentationFormat>A4 Paper (210x297 mm)</PresentationFormat>
  <Paragraphs>84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Arial Narrow</vt:lpstr>
      <vt:lpstr>Calibri</vt:lpstr>
      <vt:lpstr>Futura Md BT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Abubakar Yusuf</dc:creator>
  <cp:lastModifiedBy>Banwo &amp; Ighodalo</cp:lastModifiedBy>
  <cp:revision>23</cp:revision>
  <dcterms:modified xsi:type="dcterms:W3CDTF">2023-05-15T17:59:12Z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0x010100F4CC8C67FE6E9640BC858FBFC971BE29</vt:lpwstr>
  </property>
</Properties>
</file>